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73" r:id="rId4"/>
    <p:sldId id="274" r:id="rId5"/>
    <p:sldId id="276" r:id="rId6"/>
    <p:sldId id="277" r:id="rId7"/>
    <p:sldId id="278" r:id="rId8"/>
    <p:sldId id="282" r:id="rId9"/>
    <p:sldId id="279" r:id="rId10"/>
    <p:sldId id="313" r:id="rId11"/>
    <p:sldId id="312" r:id="rId12"/>
    <p:sldId id="281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284" r:id="rId30"/>
    <p:sldId id="283" r:id="rId31"/>
    <p:sldId id="287" r:id="rId32"/>
    <p:sldId id="288" r:id="rId33"/>
    <p:sldId id="289" r:id="rId34"/>
    <p:sldId id="294" r:id="rId35"/>
    <p:sldId id="315" r:id="rId36"/>
    <p:sldId id="316" r:id="rId37"/>
    <p:sldId id="317" r:id="rId38"/>
    <p:sldId id="318" r:id="rId39"/>
    <p:sldId id="319" r:id="rId40"/>
    <p:sldId id="290" r:id="rId41"/>
    <p:sldId id="291" r:id="rId42"/>
    <p:sldId id="300" r:id="rId43"/>
    <p:sldId id="299" r:id="rId44"/>
    <p:sldId id="298" r:id="rId45"/>
    <p:sldId id="297" r:id="rId46"/>
    <p:sldId id="293" r:id="rId47"/>
    <p:sldId id="309" r:id="rId48"/>
    <p:sldId id="308" r:id="rId49"/>
    <p:sldId id="307" r:id="rId50"/>
    <p:sldId id="304" r:id="rId51"/>
    <p:sldId id="320" r:id="rId52"/>
    <p:sldId id="306" r:id="rId53"/>
    <p:sldId id="305" r:id="rId54"/>
    <p:sldId id="311" r:id="rId5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71" d="100"/>
          <a:sy n="71" d="100"/>
        </p:scale>
        <p:origin x="-114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914;&#953;&#946;&#955;&#943;&#959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8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914;&#953;&#946;&#955;&#943;&#959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7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</c:spPr>
          </c:dPt>
          <c:cat>
            <c:strRef>
              <c:f>Φύλλο1!$A$11:$A$12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Φύλλο1!$B$11:$B$12</c:f>
              <c:numCache>
                <c:formatCode>0%</c:formatCode>
                <c:ptCount val="2"/>
                <c:pt idx="0">
                  <c:v>0.93</c:v>
                </c:pt>
                <c:pt idx="1">
                  <c:v>7.0000000000000034E-2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400" baseline="0"/>
          </a:pPr>
          <a:endParaRPr lang="el-GR"/>
        </a:p>
      </c:txPr>
    </c:legend>
    <c:plotVisOnly val="1"/>
    <c:dispBlanksAs val="zero"/>
  </c:chart>
  <c:spPr>
    <a:solidFill>
      <a:srgbClr val="FFFF00"/>
    </a:solidFill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cat>
            <c:strRef>
              <c:f>Φύλλο3!$B$8:$B$9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Φύλλο3!$C$8:$C$9</c:f>
              <c:numCache>
                <c:formatCode>0%</c:formatCode>
                <c:ptCount val="2"/>
                <c:pt idx="0">
                  <c:v>0.31000000000000022</c:v>
                </c:pt>
                <c:pt idx="1">
                  <c:v>0.69000000000000039</c:v>
                </c:pt>
              </c:numCache>
            </c:numRef>
          </c:val>
        </c:ser>
        <c:shape val="cylinder"/>
        <c:axId val="133427968"/>
        <c:axId val="133429504"/>
        <c:axId val="0"/>
      </c:bar3DChart>
      <c:catAx>
        <c:axId val="13342796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l-GR"/>
          </a:p>
        </c:txPr>
        <c:crossAx val="133429504"/>
        <c:crosses val="autoZero"/>
        <c:auto val="1"/>
        <c:lblAlgn val="ctr"/>
        <c:lblOffset val="100"/>
      </c:catAx>
      <c:valAx>
        <c:axId val="133429504"/>
        <c:scaling>
          <c:orientation val="minMax"/>
        </c:scaling>
        <c:axPos val="l"/>
        <c:majorGridlines/>
        <c:numFmt formatCode="0%" sourceLinked="1"/>
        <c:tickLblPos val="nextTo"/>
        <c:crossAx val="133427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el-GR"/>
        </a:p>
      </c:txPr>
    </c:legend>
    <c:plotVisOnly val="1"/>
    <c:dispBlanksAs val="gap"/>
  </c:chart>
  <c:spPr>
    <a:solidFill>
      <a:srgbClr val="FFFF00"/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0738407699037701E-2"/>
          <c:y val="7.4548702245552642E-2"/>
          <c:w val="0.89745603674540686"/>
          <c:h val="0.71235746573344949"/>
        </c:manualLayout>
      </c:layout>
      <c:barChart>
        <c:barDir val="col"/>
        <c:grouping val="clustered"/>
        <c:varyColors val="1"/>
        <c:ser>
          <c:idx val="0"/>
          <c:order val="0"/>
          <c:spPr>
            <a:ln>
              <a:solidFill>
                <a:srgbClr val="FF0000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axId val="125835136"/>
        <c:axId val="125836672"/>
      </c:barChart>
      <c:catAx>
        <c:axId val="125835136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aseline="0"/>
            </a:pPr>
            <a:endParaRPr lang="el-GR"/>
          </a:p>
        </c:txPr>
        <c:crossAx val="125836672"/>
        <c:crosses val="autoZero"/>
        <c:auto val="1"/>
        <c:lblAlgn val="ctr"/>
        <c:lblOffset val="100"/>
      </c:catAx>
      <c:valAx>
        <c:axId val="125836672"/>
        <c:scaling>
          <c:orientation val="minMax"/>
        </c:scaling>
        <c:axPos val="l"/>
        <c:majorGridlines/>
        <c:numFmt formatCode="0%" sourceLinked="1"/>
        <c:tickLblPos val="nextTo"/>
        <c:crossAx val="125835136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</c:chart>
  <c:spPr>
    <a:solidFill>
      <a:srgbClr val="00B0F0"/>
    </a:soli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7960629921259919E-2"/>
          <c:y val="7.4548702245552642E-2"/>
          <c:w val="0.89745603674540686"/>
          <c:h val="0.71235746573344949"/>
        </c:manualLayout>
      </c:layout>
      <c:barChart>
        <c:barDir val="col"/>
        <c:grouping val="clustered"/>
        <c:varyColors val="1"/>
        <c:ser>
          <c:idx val="0"/>
          <c:order val="0"/>
          <c:spPr>
            <a:ln>
              <a:solidFill>
                <a:srgbClr val="FF0000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Φύλλο1!$B$2:$B$3</c:f>
              <c:numCache>
                <c:formatCode>0%</c:formatCode>
                <c:ptCount val="2"/>
                <c:pt idx="0">
                  <c:v>0.16</c:v>
                </c:pt>
                <c:pt idx="1">
                  <c:v>0.84000000000000064</c:v>
                </c:pt>
              </c:numCache>
            </c:numRef>
          </c:val>
        </c:ser>
        <c:axId val="125894016"/>
        <c:axId val="126055552"/>
      </c:barChart>
      <c:catAx>
        <c:axId val="125894016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aseline="0"/>
            </a:pPr>
            <a:endParaRPr lang="el-GR"/>
          </a:p>
        </c:txPr>
        <c:crossAx val="126055552"/>
        <c:crosses val="autoZero"/>
        <c:auto val="1"/>
        <c:lblAlgn val="ctr"/>
        <c:lblOffset val="100"/>
      </c:catAx>
      <c:valAx>
        <c:axId val="126055552"/>
        <c:scaling>
          <c:orientation val="minMax"/>
        </c:scaling>
        <c:axPos val="l"/>
        <c:majorGridlines/>
        <c:numFmt formatCode="0%" sourceLinked="1"/>
        <c:tickLblPos val="nextTo"/>
        <c:crossAx val="125894016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</c:chart>
  <c:spPr>
    <a:solidFill>
      <a:srgbClr val="00B0F0"/>
    </a:soli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8099518810148819E-2"/>
          <c:y val="2.8252405949256338E-2"/>
          <c:w val="0.89745603674540686"/>
          <c:h val="0.71235746573344949"/>
        </c:manualLayout>
      </c:layout>
      <c:barChart>
        <c:barDir val="col"/>
        <c:grouping val="clustered"/>
        <c:varyColors val="1"/>
        <c:ser>
          <c:idx val="0"/>
          <c:order val="0"/>
          <c:spPr>
            <a:ln>
              <a:solidFill>
                <a:srgbClr val="FF0000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Φύλλο1!$B$2:$B$3</c:f>
              <c:numCache>
                <c:formatCode>0%</c:formatCode>
                <c:ptCount val="2"/>
                <c:pt idx="0">
                  <c:v>0.74000000000000066</c:v>
                </c:pt>
                <c:pt idx="1">
                  <c:v>0.26</c:v>
                </c:pt>
              </c:numCache>
            </c:numRef>
          </c:val>
        </c:ser>
        <c:axId val="87271296"/>
        <c:axId val="87272832"/>
      </c:barChart>
      <c:catAx>
        <c:axId val="87271296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aseline="0"/>
            </a:pPr>
            <a:endParaRPr lang="el-GR"/>
          </a:p>
        </c:txPr>
        <c:crossAx val="87272832"/>
        <c:crosses val="autoZero"/>
        <c:auto val="1"/>
        <c:lblAlgn val="ctr"/>
        <c:lblOffset val="100"/>
      </c:catAx>
      <c:valAx>
        <c:axId val="87272832"/>
        <c:scaling>
          <c:orientation val="minMax"/>
        </c:scaling>
        <c:axPos val="l"/>
        <c:majorGridlines/>
        <c:numFmt formatCode="0%" sourceLinked="1"/>
        <c:tickLblPos val="nextTo"/>
        <c:crossAx val="87271296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</c:chart>
  <c:spPr>
    <a:solidFill>
      <a:srgbClr val="00B0F0"/>
    </a:solidFill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explosion val="8"/>
            <c:spPr>
              <a:solidFill>
                <a:srgbClr val="FF0000"/>
              </a:solidFill>
            </c:spPr>
          </c:dPt>
          <c:cat>
            <c:strRef>
              <c:f>Φύλλο1!$B$5:$B$6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Φύλλο1!$C$5:$C$6</c:f>
              <c:numCache>
                <c:formatCode>0%</c:formatCode>
                <c:ptCount val="2"/>
                <c:pt idx="0">
                  <c:v>0.2400000000000001</c:v>
                </c:pt>
                <c:pt idx="1">
                  <c:v>0.76000000000000045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400" baseline="0"/>
          </a:pPr>
          <a:endParaRPr lang="el-GR"/>
        </a:p>
      </c:txPr>
    </c:legend>
    <c:plotVisOnly val="1"/>
    <c:dispBlanksAs val="zero"/>
  </c:chart>
  <c:spPr>
    <a:solidFill>
      <a:srgbClr val="FFFF00"/>
    </a:solidFill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</c:dPt>
          <c:cat>
            <c:strRef>
              <c:f>Φύλλο1!$B$11:$B$12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Φύλλο1!$C$11:$C$12</c:f>
              <c:numCache>
                <c:formatCode>0%</c:formatCode>
                <c:ptCount val="2"/>
                <c:pt idx="0">
                  <c:v>0.76000000000000045</c:v>
                </c:pt>
                <c:pt idx="1">
                  <c:v>0.2400000000000001</c:v>
                </c:pt>
              </c:numCache>
            </c:numRef>
          </c:val>
        </c:ser>
        <c:axId val="132386176"/>
        <c:axId val="132334720"/>
      </c:barChart>
      <c:catAx>
        <c:axId val="132386176"/>
        <c:scaling>
          <c:orientation val="minMax"/>
        </c:scaling>
        <c:axPos val="b"/>
        <c:tickLblPos val="nextTo"/>
        <c:crossAx val="132334720"/>
        <c:crosses val="autoZero"/>
        <c:auto val="1"/>
        <c:lblAlgn val="ctr"/>
        <c:lblOffset val="100"/>
      </c:catAx>
      <c:valAx>
        <c:axId val="132334720"/>
        <c:scaling>
          <c:orientation val="minMax"/>
        </c:scaling>
        <c:axPos val="l"/>
        <c:majorGridlines/>
        <c:numFmt formatCode="0%" sourceLinked="1"/>
        <c:tickLblPos val="nextTo"/>
        <c:crossAx val="132386176"/>
        <c:crosses val="autoZero"/>
        <c:crossBetween val="between"/>
      </c:valAx>
      <c:spPr>
        <a:solidFill>
          <a:srgbClr val="00B0F0"/>
        </a:solidFill>
      </c:spPr>
    </c:plotArea>
    <c:legend>
      <c:legendPos val="r"/>
      <c:layout/>
      <c:txPr>
        <a:bodyPr/>
        <a:lstStyle/>
        <a:p>
          <a:pPr>
            <a:defRPr sz="2400" baseline="0"/>
          </a:pPr>
          <a:endParaRPr lang="el-GR"/>
        </a:p>
      </c:txPr>
    </c:legend>
    <c:plotVisOnly val="1"/>
    <c:dispBlanksAs val="gap"/>
  </c:chart>
  <c:spPr>
    <a:solidFill>
      <a:srgbClr val="FFFF00"/>
    </a:solid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explosion val="11"/>
          </c:dPt>
          <c:dPt>
            <c:idx val="1"/>
            <c:explosion val="7"/>
            <c:spPr>
              <a:solidFill>
                <a:srgbClr val="92D050"/>
              </a:solidFill>
            </c:spPr>
          </c:dPt>
          <c:cat>
            <c:strRef>
              <c:f>Φύλλο1!$B$16:$B$17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Φύλλο1!$C$16:$C$17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0.96000000000000041</c:v>
                </c:pt>
              </c:numCache>
            </c:numRef>
          </c:val>
        </c:ser>
        <c:firstSliceAng val="0"/>
      </c:pieChart>
      <c:spPr>
        <a:solidFill>
          <a:srgbClr val="FFFF00"/>
        </a:solidFill>
      </c:spPr>
    </c:plotArea>
    <c:legend>
      <c:legendPos val="r"/>
      <c:layout/>
      <c:txPr>
        <a:bodyPr/>
        <a:lstStyle/>
        <a:p>
          <a:pPr>
            <a:defRPr sz="2400" baseline="0"/>
          </a:pPr>
          <a:endParaRPr lang="el-GR"/>
        </a:p>
      </c:txPr>
    </c:legend>
    <c:plotVisOnly val="1"/>
    <c:dispBlanksAs val="zero"/>
  </c:chart>
  <c:spPr>
    <a:solidFill>
      <a:srgbClr val="FFFF00"/>
    </a:solidFill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cat>
            <c:strRef>
              <c:f>Φύλλο2!$B$10:$B$11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Φύλλο2!$C$10:$C$11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</c:ser>
        <c:shape val="pyramid"/>
        <c:axId val="133202304"/>
        <c:axId val="133203840"/>
        <c:axId val="0"/>
      </c:bar3DChart>
      <c:catAx>
        <c:axId val="133202304"/>
        <c:scaling>
          <c:orientation val="minMax"/>
        </c:scaling>
        <c:axPos val="b"/>
        <c:tickLblPos val="nextTo"/>
        <c:crossAx val="133203840"/>
        <c:crosses val="autoZero"/>
        <c:auto val="1"/>
        <c:lblAlgn val="ctr"/>
        <c:lblOffset val="100"/>
      </c:catAx>
      <c:valAx>
        <c:axId val="133203840"/>
        <c:scaling>
          <c:orientation val="minMax"/>
        </c:scaling>
        <c:axPos val="l"/>
        <c:majorGridlines/>
        <c:numFmt formatCode="0%" sourceLinked="1"/>
        <c:tickLblPos val="nextTo"/>
        <c:crossAx val="133202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aseline="0"/>
          </a:pPr>
          <a:endParaRPr lang="el-GR"/>
        </a:p>
      </c:txPr>
    </c:legend>
    <c:plotVisOnly val="1"/>
    <c:dispBlanksAs val="gap"/>
  </c:chart>
  <c:spPr>
    <a:solidFill>
      <a:srgbClr val="FFFF00"/>
    </a:solidFill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4821741032371001E-2"/>
          <c:y val="3.7037037037037056E-2"/>
          <c:w val="0.71272134733158443"/>
          <c:h val="0.83309419655876404"/>
        </c:manualLayout>
      </c:layout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cat>
            <c:strRef>
              <c:f>Φύλλο2!$B$15:$B$16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Φύλλο2!$C$15:$C$16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0.91</c:v>
                </c:pt>
              </c:numCache>
            </c:numRef>
          </c:val>
        </c:ser>
        <c:axId val="133118208"/>
        <c:axId val="133128192"/>
      </c:barChart>
      <c:catAx>
        <c:axId val="13311820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133128192"/>
        <c:crosses val="autoZero"/>
        <c:auto val="1"/>
        <c:lblAlgn val="ctr"/>
        <c:lblOffset val="100"/>
      </c:catAx>
      <c:valAx>
        <c:axId val="133128192"/>
        <c:scaling>
          <c:orientation val="minMax"/>
        </c:scaling>
        <c:axPos val="b"/>
        <c:majorGridlines/>
        <c:numFmt formatCode="0%" sourceLinked="1"/>
        <c:tickLblPos val="nextTo"/>
        <c:crossAx val="133118208"/>
        <c:crosses val="autoZero"/>
        <c:crossBetween val="between"/>
      </c:valAx>
      <c:spPr>
        <a:solidFill>
          <a:srgbClr val="FFFF00"/>
        </a:solidFill>
        <a:ln>
          <a:solidFill>
            <a:schemeClr val="tx2">
              <a:lumMod val="20000"/>
              <a:lumOff val="80000"/>
            </a:schemeClr>
          </a:solidFill>
        </a:ln>
      </c:spPr>
    </c:plotArea>
    <c:legend>
      <c:legendPos val="r"/>
      <c:layout/>
      <c:txPr>
        <a:bodyPr/>
        <a:lstStyle/>
        <a:p>
          <a:pPr>
            <a:defRPr sz="2000" baseline="0"/>
          </a:pPr>
          <a:endParaRPr lang="el-GR"/>
        </a:p>
      </c:txPr>
    </c:legend>
    <c:plotVisOnly val="1"/>
    <c:dispBlanksAs val="gap"/>
  </c:chart>
  <c:spPr>
    <a:solidFill>
      <a:srgbClr val="FFFF00"/>
    </a:solidFill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BFE46-C0CE-46E2-8346-B7897883669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57E754B-148E-4D89-8728-52B77A7F9D39}">
      <dgm:prSet phldrT="[Κείμενο]" custT="1"/>
      <dgm:spPr/>
      <dgm:t>
        <a:bodyPr/>
        <a:lstStyle/>
        <a:p>
          <a:pPr algn="l"/>
          <a:r>
            <a:rPr lang="el-GR" sz="4000" dirty="0" smtClean="0"/>
            <a:t>Αναξιόπιστες πληροφορίες</a:t>
          </a:r>
          <a:endParaRPr lang="el-GR" sz="4000" dirty="0"/>
        </a:p>
      </dgm:t>
    </dgm:pt>
    <dgm:pt modelId="{E24C1F30-47B2-4EE0-ABF4-F4D68747E142}" type="parTrans" cxnId="{98EFDF0E-1A4D-4E81-800E-51F9CE3D1985}">
      <dgm:prSet/>
      <dgm:spPr/>
      <dgm:t>
        <a:bodyPr/>
        <a:lstStyle/>
        <a:p>
          <a:endParaRPr lang="el-GR"/>
        </a:p>
      </dgm:t>
    </dgm:pt>
    <dgm:pt modelId="{D49B50D8-BFB7-42D4-ADA9-4C5EADDBE231}" type="sibTrans" cxnId="{98EFDF0E-1A4D-4E81-800E-51F9CE3D1985}">
      <dgm:prSet/>
      <dgm:spPr/>
      <dgm:t>
        <a:bodyPr/>
        <a:lstStyle/>
        <a:p>
          <a:endParaRPr lang="el-GR"/>
        </a:p>
      </dgm:t>
    </dgm:pt>
    <dgm:pt modelId="{DD88F313-CA5A-43B6-82FD-2810241669B3}">
      <dgm:prSet phldrT="[Κείμενο]" custT="1"/>
      <dgm:spPr/>
      <dgm:t>
        <a:bodyPr/>
        <a:lstStyle/>
        <a:p>
          <a:pPr algn="l"/>
          <a:r>
            <a:rPr lang="el-GR" sz="4000" dirty="0" smtClean="0"/>
            <a:t>Ιοί υπολογιστών</a:t>
          </a:r>
          <a:endParaRPr lang="el-GR" sz="4000" dirty="0"/>
        </a:p>
      </dgm:t>
    </dgm:pt>
    <dgm:pt modelId="{87FE84F3-68AA-4F59-8D51-452C708DC1C9}" type="parTrans" cxnId="{0F8AEBFF-1E7F-4463-A5AD-7CCB553F8089}">
      <dgm:prSet/>
      <dgm:spPr/>
      <dgm:t>
        <a:bodyPr/>
        <a:lstStyle/>
        <a:p>
          <a:endParaRPr lang="el-GR"/>
        </a:p>
      </dgm:t>
    </dgm:pt>
    <dgm:pt modelId="{A260B275-0DF8-4511-B790-5A21A62990E8}" type="sibTrans" cxnId="{0F8AEBFF-1E7F-4463-A5AD-7CCB553F8089}">
      <dgm:prSet/>
      <dgm:spPr/>
      <dgm:t>
        <a:bodyPr/>
        <a:lstStyle/>
        <a:p>
          <a:endParaRPr lang="el-GR"/>
        </a:p>
      </dgm:t>
    </dgm:pt>
    <dgm:pt modelId="{904269F3-9130-4A76-8E35-F652C1313768}">
      <dgm:prSet phldrT="[Κείμενο]" custT="1"/>
      <dgm:spPr/>
      <dgm:t>
        <a:bodyPr/>
        <a:lstStyle/>
        <a:p>
          <a:pPr algn="just"/>
          <a:r>
            <a:rPr lang="el-GR" sz="4000" dirty="0" smtClean="0"/>
            <a:t>Εθισμός – εκφοβισμός </a:t>
          </a:r>
          <a:endParaRPr lang="el-GR" sz="4000" dirty="0"/>
        </a:p>
      </dgm:t>
    </dgm:pt>
    <dgm:pt modelId="{08A9364F-3CEC-47C0-BF75-B73736D6F000}" type="parTrans" cxnId="{0F459F0A-8158-4F82-9F40-A766E288FE66}">
      <dgm:prSet/>
      <dgm:spPr/>
      <dgm:t>
        <a:bodyPr/>
        <a:lstStyle/>
        <a:p>
          <a:endParaRPr lang="el-GR"/>
        </a:p>
      </dgm:t>
    </dgm:pt>
    <dgm:pt modelId="{89D42308-ED81-43AB-B5BB-73D409BB6895}" type="sibTrans" cxnId="{0F459F0A-8158-4F82-9F40-A766E288FE66}">
      <dgm:prSet/>
      <dgm:spPr/>
      <dgm:t>
        <a:bodyPr/>
        <a:lstStyle/>
        <a:p>
          <a:endParaRPr lang="el-GR"/>
        </a:p>
      </dgm:t>
    </dgm:pt>
    <dgm:pt modelId="{889C2D74-9B6C-4BDD-927E-C5CFEB23B031}" type="pres">
      <dgm:prSet presAssocID="{BF7BFE46-C0CE-46E2-8346-B7897883669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E6D4A51-F889-451D-8D22-3222FD934EB7}" type="pres">
      <dgm:prSet presAssocID="{B57E754B-148E-4D89-8728-52B77A7F9D39}" presName="circle1" presStyleLbl="node1" presStyleIdx="0" presStyleCnt="3"/>
      <dgm:spPr/>
    </dgm:pt>
    <dgm:pt modelId="{7633B98C-B83B-4EA8-A070-B849D9ED87D3}" type="pres">
      <dgm:prSet presAssocID="{B57E754B-148E-4D89-8728-52B77A7F9D39}" presName="space" presStyleCnt="0"/>
      <dgm:spPr/>
    </dgm:pt>
    <dgm:pt modelId="{563249F4-03BE-43E0-95FB-B38A63B01F2A}" type="pres">
      <dgm:prSet presAssocID="{B57E754B-148E-4D89-8728-52B77A7F9D39}" presName="rect1" presStyleLbl="alignAcc1" presStyleIdx="0" presStyleCnt="3"/>
      <dgm:spPr/>
      <dgm:t>
        <a:bodyPr/>
        <a:lstStyle/>
        <a:p>
          <a:endParaRPr lang="el-GR"/>
        </a:p>
      </dgm:t>
    </dgm:pt>
    <dgm:pt modelId="{1CCA1BF2-E0B3-4228-B616-4901A3E500D6}" type="pres">
      <dgm:prSet presAssocID="{DD88F313-CA5A-43B6-82FD-2810241669B3}" presName="vertSpace2" presStyleLbl="node1" presStyleIdx="0" presStyleCnt="3"/>
      <dgm:spPr/>
    </dgm:pt>
    <dgm:pt modelId="{5C564C56-9242-4E6D-A8F8-94BE51F1FB93}" type="pres">
      <dgm:prSet presAssocID="{DD88F313-CA5A-43B6-82FD-2810241669B3}" presName="circle2" presStyleLbl="node1" presStyleIdx="1" presStyleCnt="3"/>
      <dgm:spPr/>
    </dgm:pt>
    <dgm:pt modelId="{8A2D24B1-310F-476C-A695-A1FEC35F1319}" type="pres">
      <dgm:prSet presAssocID="{DD88F313-CA5A-43B6-82FD-2810241669B3}" presName="rect2" presStyleLbl="alignAcc1" presStyleIdx="1" presStyleCnt="3"/>
      <dgm:spPr/>
      <dgm:t>
        <a:bodyPr/>
        <a:lstStyle/>
        <a:p>
          <a:endParaRPr lang="el-GR"/>
        </a:p>
      </dgm:t>
    </dgm:pt>
    <dgm:pt modelId="{07D321BB-AC22-4D97-93B3-B5A9B89FB27B}" type="pres">
      <dgm:prSet presAssocID="{904269F3-9130-4A76-8E35-F652C1313768}" presName="vertSpace3" presStyleLbl="node1" presStyleIdx="1" presStyleCnt="3"/>
      <dgm:spPr/>
    </dgm:pt>
    <dgm:pt modelId="{024F4E3D-7996-4673-AC23-48976FE8313D}" type="pres">
      <dgm:prSet presAssocID="{904269F3-9130-4A76-8E35-F652C1313768}" presName="circle3" presStyleLbl="node1" presStyleIdx="2" presStyleCnt="3"/>
      <dgm:spPr/>
    </dgm:pt>
    <dgm:pt modelId="{0324CD2E-EE0B-4DE6-B192-02ACCCBFB25D}" type="pres">
      <dgm:prSet presAssocID="{904269F3-9130-4A76-8E35-F652C1313768}" presName="rect3" presStyleLbl="alignAcc1" presStyleIdx="2" presStyleCnt="3"/>
      <dgm:spPr/>
      <dgm:t>
        <a:bodyPr/>
        <a:lstStyle/>
        <a:p>
          <a:endParaRPr lang="el-GR"/>
        </a:p>
      </dgm:t>
    </dgm:pt>
    <dgm:pt modelId="{3BAFACCC-BB73-4BEA-935D-6543AE5F5E71}" type="pres">
      <dgm:prSet presAssocID="{B57E754B-148E-4D89-8728-52B77A7F9D3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A3C828-CAE1-4BD9-985D-F449B0A1BE78}" type="pres">
      <dgm:prSet presAssocID="{DD88F313-CA5A-43B6-82FD-2810241669B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CDD55A-13AA-4A76-BC6F-BFE3066E38D9}" type="pres">
      <dgm:prSet presAssocID="{904269F3-9130-4A76-8E35-F652C131376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0C712E6-DD47-492C-9669-CDE7C7461184}" type="presOf" srcId="{BF7BFE46-C0CE-46E2-8346-B78978836690}" destId="{889C2D74-9B6C-4BDD-927E-C5CFEB23B031}" srcOrd="0" destOrd="0" presId="urn:microsoft.com/office/officeart/2005/8/layout/target3"/>
    <dgm:cxn modelId="{4115EDF6-4C8F-46B2-9E03-4D2120D0F0D9}" type="presOf" srcId="{DD88F313-CA5A-43B6-82FD-2810241669B3}" destId="{8A2D24B1-310F-476C-A695-A1FEC35F1319}" srcOrd="0" destOrd="0" presId="urn:microsoft.com/office/officeart/2005/8/layout/target3"/>
    <dgm:cxn modelId="{0F8AEBFF-1E7F-4463-A5AD-7CCB553F8089}" srcId="{BF7BFE46-C0CE-46E2-8346-B78978836690}" destId="{DD88F313-CA5A-43B6-82FD-2810241669B3}" srcOrd="1" destOrd="0" parTransId="{87FE84F3-68AA-4F59-8D51-452C708DC1C9}" sibTransId="{A260B275-0DF8-4511-B790-5A21A62990E8}"/>
    <dgm:cxn modelId="{EE3E8D94-881D-4B6E-8F85-091E6A82D603}" type="presOf" srcId="{DD88F313-CA5A-43B6-82FD-2810241669B3}" destId="{74A3C828-CAE1-4BD9-985D-F449B0A1BE78}" srcOrd="1" destOrd="0" presId="urn:microsoft.com/office/officeart/2005/8/layout/target3"/>
    <dgm:cxn modelId="{B43AB17D-669A-43FC-A5DD-2CC6B80BECDA}" type="presOf" srcId="{B57E754B-148E-4D89-8728-52B77A7F9D39}" destId="{3BAFACCC-BB73-4BEA-935D-6543AE5F5E71}" srcOrd="1" destOrd="0" presId="urn:microsoft.com/office/officeart/2005/8/layout/target3"/>
    <dgm:cxn modelId="{B62FAE2A-426A-4EC3-9FDF-3BEC52978F42}" type="presOf" srcId="{904269F3-9130-4A76-8E35-F652C1313768}" destId="{83CDD55A-13AA-4A76-BC6F-BFE3066E38D9}" srcOrd="1" destOrd="0" presId="urn:microsoft.com/office/officeart/2005/8/layout/target3"/>
    <dgm:cxn modelId="{98EFDF0E-1A4D-4E81-800E-51F9CE3D1985}" srcId="{BF7BFE46-C0CE-46E2-8346-B78978836690}" destId="{B57E754B-148E-4D89-8728-52B77A7F9D39}" srcOrd="0" destOrd="0" parTransId="{E24C1F30-47B2-4EE0-ABF4-F4D68747E142}" sibTransId="{D49B50D8-BFB7-42D4-ADA9-4C5EADDBE231}"/>
    <dgm:cxn modelId="{DB753F54-0806-4670-8067-C5A39013A06D}" type="presOf" srcId="{B57E754B-148E-4D89-8728-52B77A7F9D39}" destId="{563249F4-03BE-43E0-95FB-B38A63B01F2A}" srcOrd="0" destOrd="0" presId="urn:microsoft.com/office/officeart/2005/8/layout/target3"/>
    <dgm:cxn modelId="{0F459F0A-8158-4F82-9F40-A766E288FE66}" srcId="{BF7BFE46-C0CE-46E2-8346-B78978836690}" destId="{904269F3-9130-4A76-8E35-F652C1313768}" srcOrd="2" destOrd="0" parTransId="{08A9364F-3CEC-47C0-BF75-B73736D6F000}" sibTransId="{89D42308-ED81-43AB-B5BB-73D409BB6895}"/>
    <dgm:cxn modelId="{C6F4C9F8-29E8-4236-8711-21008A2B464F}" type="presOf" srcId="{904269F3-9130-4A76-8E35-F652C1313768}" destId="{0324CD2E-EE0B-4DE6-B192-02ACCCBFB25D}" srcOrd="0" destOrd="0" presId="urn:microsoft.com/office/officeart/2005/8/layout/target3"/>
    <dgm:cxn modelId="{EBDFDC83-95AC-4114-9D09-49F89C8747DE}" type="presParOf" srcId="{889C2D74-9B6C-4BDD-927E-C5CFEB23B031}" destId="{6E6D4A51-F889-451D-8D22-3222FD934EB7}" srcOrd="0" destOrd="0" presId="urn:microsoft.com/office/officeart/2005/8/layout/target3"/>
    <dgm:cxn modelId="{933EDE9B-4C22-4FD9-AD1C-2D262DD83C44}" type="presParOf" srcId="{889C2D74-9B6C-4BDD-927E-C5CFEB23B031}" destId="{7633B98C-B83B-4EA8-A070-B849D9ED87D3}" srcOrd="1" destOrd="0" presId="urn:microsoft.com/office/officeart/2005/8/layout/target3"/>
    <dgm:cxn modelId="{E87F2905-A3E9-488D-9ECA-AF3BD64D0564}" type="presParOf" srcId="{889C2D74-9B6C-4BDD-927E-C5CFEB23B031}" destId="{563249F4-03BE-43E0-95FB-B38A63B01F2A}" srcOrd="2" destOrd="0" presId="urn:microsoft.com/office/officeart/2005/8/layout/target3"/>
    <dgm:cxn modelId="{F6A21581-1EE8-4D16-95DA-9E7E467AC181}" type="presParOf" srcId="{889C2D74-9B6C-4BDD-927E-C5CFEB23B031}" destId="{1CCA1BF2-E0B3-4228-B616-4901A3E500D6}" srcOrd="3" destOrd="0" presId="urn:microsoft.com/office/officeart/2005/8/layout/target3"/>
    <dgm:cxn modelId="{64A4F113-1650-414A-B79F-F22CD8BB5732}" type="presParOf" srcId="{889C2D74-9B6C-4BDD-927E-C5CFEB23B031}" destId="{5C564C56-9242-4E6D-A8F8-94BE51F1FB93}" srcOrd="4" destOrd="0" presId="urn:microsoft.com/office/officeart/2005/8/layout/target3"/>
    <dgm:cxn modelId="{3ADC860D-32A0-4D81-A2F3-D41A55C1E002}" type="presParOf" srcId="{889C2D74-9B6C-4BDD-927E-C5CFEB23B031}" destId="{8A2D24B1-310F-476C-A695-A1FEC35F1319}" srcOrd="5" destOrd="0" presId="urn:microsoft.com/office/officeart/2005/8/layout/target3"/>
    <dgm:cxn modelId="{27DB8C49-2E9C-4339-9C32-C05981A9C932}" type="presParOf" srcId="{889C2D74-9B6C-4BDD-927E-C5CFEB23B031}" destId="{07D321BB-AC22-4D97-93B3-B5A9B89FB27B}" srcOrd="6" destOrd="0" presId="urn:microsoft.com/office/officeart/2005/8/layout/target3"/>
    <dgm:cxn modelId="{E26A4A75-34C5-42D9-A1E0-1A4C397ABD57}" type="presParOf" srcId="{889C2D74-9B6C-4BDD-927E-C5CFEB23B031}" destId="{024F4E3D-7996-4673-AC23-48976FE8313D}" srcOrd="7" destOrd="0" presId="urn:microsoft.com/office/officeart/2005/8/layout/target3"/>
    <dgm:cxn modelId="{8DFD98A9-4976-4EF4-BBF1-802D8FDADD0F}" type="presParOf" srcId="{889C2D74-9B6C-4BDD-927E-C5CFEB23B031}" destId="{0324CD2E-EE0B-4DE6-B192-02ACCCBFB25D}" srcOrd="8" destOrd="0" presId="urn:microsoft.com/office/officeart/2005/8/layout/target3"/>
    <dgm:cxn modelId="{A446DB00-2966-4C9A-9590-824CF72F2C81}" type="presParOf" srcId="{889C2D74-9B6C-4BDD-927E-C5CFEB23B031}" destId="{3BAFACCC-BB73-4BEA-935D-6543AE5F5E71}" srcOrd="9" destOrd="0" presId="urn:microsoft.com/office/officeart/2005/8/layout/target3"/>
    <dgm:cxn modelId="{6E0AF08F-A7AA-4B4C-8666-608CCDD0F52A}" type="presParOf" srcId="{889C2D74-9B6C-4BDD-927E-C5CFEB23B031}" destId="{74A3C828-CAE1-4BD9-985D-F449B0A1BE78}" srcOrd="10" destOrd="0" presId="urn:microsoft.com/office/officeart/2005/8/layout/target3"/>
    <dgm:cxn modelId="{16D36083-C090-4479-982D-ED7484C81672}" type="presParOf" srcId="{889C2D74-9B6C-4BDD-927E-C5CFEB23B031}" destId="{83CDD55A-13AA-4A76-BC6F-BFE3066E38D9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4A51-F889-451D-8D22-3222FD934EB7}">
      <dsp:nvSpPr>
        <dsp:cNvPr id="0" name=""/>
        <dsp:cNvSpPr/>
      </dsp:nvSpPr>
      <dsp:spPr>
        <a:xfrm>
          <a:off x="0" y="0"/>
          <a:ext cx="4797241" cy="47972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249F4-03BE-43E0-95FB-B38A63B01F2A}">
      <dsp:nvSpPr>
        <dsp:cNvPr id="0" name=""/>
        <dsp:cNvSpPr/>
      </dsp:nvSpPr>
      <dsp:spPr>
        <a:xfrm>
          <a:off x="2398620" y="0"/>
          <a:ext cx="6245115" cy="47972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 smtClean="0"/>
            <a:t>Ιοί υπολογιστών</a:t>
          </a:r>
          <a:endParaRPr lang="el-GR" sz="4000" kern="1200" dirty="0"/>
        </a:p>
      </dsp:txBody>
      <dsp:txXfrm>
        <a:off x="2398620" y="0"/>
        <a:ext cx="6245115" cy="1019413"/>
      </dsp:txXfrm>
    </dsp:sp>
    <dsp:sp modelId="{5C564C56-9242-4E6D-A8F8-94BE51F1FB93}">
      <dsp:nvSpPr>
        <dsp:cNvPr id="0" name=""/>
        <dsp:cNvSpPr/>
      </dsp:nvSpPr>
      <dsp:spPr>
        <a:xfrm>
          <a:off x="629637" y="1019413"/>
          <a:ext cx="3537965" cy="35379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D24B1-310F-476C-A695-A1FEC35F1319}">
      <dsp:nvSpPr>
        <dsp:cNvPr id="0" name=""/>
        <dsp:cNvSpPr/>
      </dsp:nvSpPr>
      <dsp:spPr>
        <a:xfrm>
          <a:off x="2398620" y="1019413"/>
          <a:ext cx="6245115" cy="35379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 smtClean="0"/>
            <a:t>Αναξιόπιστες πληροφορίες</a:t>
          </a:r>
          <a:endParaRPr lang="el-GR" sz="4000" kern="1200" dirty="0"/>
        </a:p>
      </dsp:txBody>
      <dsp:txXfrm>
        <a:off x="2398620" y="1019413"/>
        <a:ext cx="6245115" cy="1019413"/>
      </dsp:txXfrm>
    </dsp:sp>
    <dsp:sp modelId="{024F4E3D-7996-4673-AC23-48976FE8313D}">
      <dsp:nvSpPr>
        <dsp:cNvPr id="0" name=""/>
        <dsp:cNvSpPr/>
      </dsp:nvSpPr>
      <dsp:spPr>
        <a:xfrm>
          <a:off x="1259275" y="2038827"/>
          <a:ext cx="2278689" cy="22786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4CD2E-EE0B-4DE6-B192-02ACCCBFB25D}">
      <dsp:nvSpPr>
        <dsp:cNvPr id="0" name=""/>
        <dsp:cNvSpPr/>
      </dsp:nvSpPr>
      <dsp:spPr>
        <a:xfrm>
          <a:off x="2398620" y="2038827"/>
          <a:ext cx="6245115" cy="2278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 smtClean="0"/>
            <a:t>Εθισμός στο διαδίκτυο</a:t>
          </a:r>
          <a:endParaRPr lang="el-GR" sz="4000" kern="1200" dirty="0"/>
        </a:p>
      </dsp:txBody>
      <dsp:txXfrm>
        <a:off x="2398620" y="2038827"/>
        <a:ext cx="6245115" cy="1019413"/>
      </dsp:txXfrm>
    </dsp:sp>
    <dsp:sp modelId="{17323077-A7F5-4071-9916-7ECC1CA978D1}">
      <dsp:nvSpPr>
        <dsp:cNvPr id="0" name=""/>
        <dsp:cNvSpPr/>
      </dsp:nvSpPr>
      <dsp:spPr>
        <a:xfrm>
          <a:off x="1888913" y="3058241"/>
          <a:ext cx="1019413" cy="10194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2FD9C-B851-4B1F-ADF9-00D2772E216E}">
      <dsp:nvSpPr>
        <dsp:cNvPr id="0" name=""/>
        <dsp:cNvSpPr/>
      </dsp:nvSpPr>
      <dsp:spPr>
        <a:xfrm>
          <a:off x="2398620" y="3058241"/>
          <a:ext cx="6245115" cy="10194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 smtClean="0">
              <a:solidFill>
                <a:schemeClr val="bg1"/>
              </a:solidFill>
            </a:rPr>
            <a:t>Εκφοβισμός στο διαδίκτυο</a:t>
          </a:r>
          <a:endParaRPr lang="el-GR" sz="4000" kern="1200" dirty="0">
            <a:solidFill>
              <a:schemeClr val="bg1"/>
            </a:solidFill>
          </a:endParaRPr>
        </a:p>
      </dsp:txBody>
      <dsp:txXfrm>
        <a:off x="2398620" y="3058241"/>
        <a:ext cx="6245115" cy="1019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Ασφάλεια στο διαδίκτυο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B7FCB-2B38-4579-8399-194014CDFB3E}" type="datetimeFigureOut">
              <a:rPr lang="el-GR" smtClean="0"/>
              <a:pPr/>
              <a:t>17/4/2016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Νέα Σελεύκεια 2014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724FA-2777-4209-9D88-03BB453482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984985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Ασφάλεια στο διαδίκτυο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ED18-284D-43D8-B7F2-D983492161FF}" type="datetimeFigureOut">
              <a:rPr lang="el-GR" smtClean="0"/>
              <a:pPr/>
              <a:t>17/4/2016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Νέα Σελεύκεια 2014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33656-DB37-40FB-B401-DA7EC89BBF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72671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aasasasasadsasdasdasdasdd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5499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 μαθητές του Α1 εκπόνησαν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5024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9493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9046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60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21/5/2014</a:t>
            </a:r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3233EC-5DFC-4ED9-A29E-2A56A5E345E4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ooz.gr/image.ashx?fid=721123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576064"/>
          </a:xfrm>
        </p:spPr>
        <p:txBody>
          <a:bodyPr>
            <a:noAutofit/>
          </a:bodyPr>
          <a:lstStyle/>
          <a:p>
            <a:pPr algn="ctr"/>
            <a:r>
              <a:rPr lang="el-GR" sz="4400" u="sng" dirty="0" smtClean="0">
                <a:solidFill>
                  <a:srgbClr val="FFFF00"/>
                </a:solidFill>
              </a:rPr>
              <a:t>Βιωματικ</a:t>
            </a:r>
            <a:r>
              <a:rPr lang="el-GR" sz="4400" u="sng" dirty="0">
                <a:solidFill>
                  <a:srgbClr val="FFFF00"/>
                </a:solidFill>
              </a:rPr>
              <a:t>ή</a:t>
            </a:r>
            <a:r>
              <a:rPr lang="el-GR" sz="4400" u="sng" dirty="0" smtClean="0">
                <a:solidFill>
                  <a:srgbClr val="FFFF00"/>
                </a:solidFill>
              </a:rPr>
              <a:t> δράση </a:t>
            </a:r>
            <a:endParaRPr lang="el-GR" sz="4400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1552" y="5719227"/>
            <a:ext cx="41049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                         	Τμήμα  </a:t>
            </a:r>
            <a:r>
              <a:rPr lang="el-GR" sz="3200" dirty="0" smtClean="0"/>
              <a:t>Α</a:t>
            </a:r>
            <a:r>
              <a:rPr lang="en-US" sz="3200" dirty="0" smtClean="0"/>
              <a:t>2</a:t>
            </a:r>
            <a:r>
              <a:rPr lang="el-GR" dirty="0" smtClean="0"/>
              <a:t> </a:t>
            </a:r>
          </a:p>
          <a:p>
            <a:pPr algn="just"/>
            <a:r>
              <a:rPr lang="el-GR" dirty="0" smtClean="0"/>
              <a:t>           	       Γυμνάσιο Νέας Σελεύκειας</a:t>
            </a:r>
          </a:p>
          <a:p>
            <a:pPr algn="just"/>
            <a:r>
              <a:rPr lang="el-GR" dirty="0" smtClean="0"/>
              <a:t>                                 201</a:t>
            </a:r>
            <a:r>
              <a:rPr lang="en-US" dirty="0" smtClean="0"/>
              <a:t>5</a:t>
            </a:r>
            <a:r>
              <a:rPr lang="el-GR" dirty="0" smtClean="0"/>
              <a:t> - 201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 dirty="0"/>
          </a:p>
        </p:txBody>
      </p:sp>
      <p:pic>
        <p:nvPicPr>
          <p:cNvPr id="8" name="7 - Εικόνα" descr="20160208_132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000108"/>
            <a:ext cx="5095421" cy="5214950"/>
          </a:xfrm>
          <a:prstGeom prst="rect">
            <a:avLst/>
          </a:prstGeom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84067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9765"/>
            <a:ext cx="84249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u="sng" dirty="0" smtClean="0">
                <a:solidFill>
                  <a:srgbClr val="FFFF00"/>
                </a:solidFill>
              </a:rPr>
              <a:t>Έρευνα</a:t>
            </a:r>
          </a:p>
          <a:p>
            <a:pPr algn="ctr"/>
            <a:r>
              <a:rPr lang="el-GR" sz="4000" dirty="0" smtClean="0">
                <a:solidFill>
                  <a:srgbClr val="FFFF00"/>
                </a:solidFill>
              </a:rPr>
              <a:t>Έχετε </a:t>
            </a:r>
            <a:r>
              <a:rPr lang="el-GR" sz="4000" dirty="0">
                <a:solidFill>
                  <a:srgbClr val="FFFF00"/>
                </a:solidFill>
              </a:rPr>
              <a:t>δει αναξιόπιστες πληροφορίες στο διαδίκτυο?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63" y="2492895"/>
            <a:ext cx="7626498" cy="381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608184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Έχετε παραπλανηθεί από </a:t>
            </a:r>
            <a:r>
              <a:rPr lang="el-GR" sz="3600" b="1" dirty="0" smtClean="0">
                <a:solidFill>
                  <a:srgbClr val="FFFF00"/>
                </a:solidFill>
              </a:rPr>
              <a:t>κάποια πληροφορία </a:t>
            </a:r>
            <a:r>
              <a:rPr lang="el-GR" sz="3600" b="1" dirty="0">
                <a:solidFill>
                  <a:srgbClr val="FFFF00"/>
                </a:solidFill>
              </a:rPr>
              <a:t>στο </a:t>
            </a:r>
            <a:r>
              <a:rPr lang="el-GR" sz="3600" b="1" dirty="0" smtClean="0">
                <a:solidFill>
                  <a:srgbClr val="FFFF00"/>
                </a:solidFill>
              </a:rPr>
              <a:t>διαδίκτυο;</a:t>
            </a:r>
            <a:endParaRPr lang="el-GR" sz="36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8674"/>
            <a:ext cx="79208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21542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rgbClr val="FFFF00"/>
                </a:solidFill>
              </a:rPr>
              <a:t>Η 1</a:t>
            </a:r>
            <a:r>
              <a:rPr lang="el-GR" sz="4400" baseline="30000" dirty="0" smtClean="0">
                <a:solidFill>
                  <a:srgbClr val="FFFF00"/>
                </a:solidFill>
              </a:rPr>
              <a:t>η</a:t>
            </a:r>
            <a:r>
              <a:rPr lang="el-GR" sz="4400" dirty="0" smtClean="0">
                <a:solidFill>
                  <a:srgbClr val="FFFF00"/>
                </a:solidFill>
              </a:rPr>
              <a:t> ομάδα αποτελείται από τους </a:t>
            </a:r>
          </a:p>
          <a:p>
            <a:pPr algn="ctr"/>
            <a:endParaRPr lang="el-GR" sz="4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</a:t>
            </a:r>
            <a:r>
              <a:rPr lang="el-GR" sz="4400" dirty="0" err="1" smtClean="0"/>
              <a:t>Μετούσι</a:t>
            </a:r>
            <a:r>
              <a:rPr lang="el-GR" sz="4400" dirty="0" smtClean="0"/>
              <a:t> Κέβιν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</a:t>
            </a:r>
            <a:r>
              <a:rPr lang="el-GR" sz="4400" dirty="0" err="1" smtClean="0"/>
              <a:t>Μούστα</a:t>
            </a:r>
            <a:r>
              <a:rPr lang="el-GR" sz="4400" dirty="0" smtClean="0"/>
              <a:t> </a:t>
            </a:r>
            <a:r>
              <a:rPr lang="el-GR" sz="4400" dirty="0" err="1" smtClean="0"/>
              <a:t>Κλέον</a:t>
            </a:r>
            <a:endParaRPr lang="el-GR" sz="4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</a:t>
            </a:r>
            <a:r>
              <a:rPr lang="el-GR" sz="4400" dirty="0" err="1" smtClean="0"/>
              <a:t>Μπιλιούση</a:t>
            </a:r>
            <a:r>
              <a:rPr lang="el-GR" sz="4400" dirty="0" smtClean="0"/>
              <a:t> Νικηφόρο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</a:t>
            </a:r>
            <a:r>
              <a:rPr lang="el-GR" sz="4400" dirty="0" err="1" smtClean="0"/>
              <a:t>Ρεμπέσι</a:t>
            </a:r>
            <a:r>
              <a:rPr lang="el-GR" sz="4400" dirty="0" smtClean="0"/>
              <a:t> </a:t>
            </a:r>
            <a:r>
              <a:rPr lang="el-GR" sz="4400" dirty="0" err="1" smtClean="0"/>
              <a:t>Ντανιέλα</a:t>
            </a:r>
            <a:r>
              <a:rPr lang="el-GR" sz="4400" dirty="0" smtClean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</a:t>
            </a:r>
            <a:r>
              <a:rPr lang="el-GR" sz="4400" dirty="0" err="1" smtClean="0"/>
              <a:t>Χατζηπέτρο</a:t>
            </a:r>
            <a:r>
              <a:rPr lang="el-GR" sz="4400" dirty="0" smtClean="0"/>
              <a:t> Μιχάλη </a:t>
            </a:r>
          </a:p>
          <a:p>
            <a:pPr marL="285750" indent="-285750">
              <a:buFont typeface="Wingdings" pitchFamily="2" charset="2"/>
              <a:buChar char="v"/>
            </a:pPr>
            <a:endParaRPr lang="el-GR" dirty="0"/>
          </a:p>
          <a:p>
            <a:endParaRPr lang="el-GR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731328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864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i="1" u="sng" dirty="0">
                <a:solidFill>
                  <a:srgbClr val="FFFF00"/>
                </a:solidFill>
                <a:latin typeface="Calibri"/>
                <a:ea typeface="+mj-ea"/>
                <a:cs typeface="+mj-cs"/>
              </a:rPr>
              <a:t>Κίνδυνοι από τους ιούς</a:t>
            </a:r>
            <a:endParaRPr lang="el-GR" sz="1400" u="sng" dirty="0">
              <a:solidFill>
                <a:srgbClr val="FFFF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pic>
        <p:nvPicPr>
          <p:cNvPr id="6" name="5 - Εικόνα" descr="20160120_111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023" y="1000108"/>
            <a:ext cx="4959954" cy="5357850"/>
          </a:xfrm>
          <a:prstGeom prst="rect">
            <a:avLst/>
          </a:prstGeo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9913235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42860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000" dirty="0"/>
              <a:t>Ένας </a:t>
            </a:r>
            <a:r>
              <a:rPr lang="el-GR" sz="4000" dirty="0">
                <a:solidFill>
                  <a:srgbClr val="FFFF00"/>
                </a:solidFill>
              </a:rPr>
              <a:t>ιός υπολογιστών </a:t>
            </a:r>
            <a:r>
              <a:rPr lang="el-GR" sz="4000" dirty="0"/>
              <a:t>είναι ένα </a:t>
            </a:r>
            <a:r>
              <a:rPr lang="el-GR" sz="4000" i="1" dirty="0">
                <a:solidFill>
                  <a:srgbClr val="FFFF00"/>
                </a:solidFill>
              </a:rPr>
              <a:t>κακόβουλο </a:t>
            </a:r>
            <a:r>
              <a:rPr lang="el-GR" sz="4000" i="1" dirty="0" smtClean="0">
                <a:solidFill>
                  <a:srgbClr val="FFFF00"/>
                </a:solidFill>
              </a:rPr>
              <a:t>πρόγραμμα</a:t>
            </a:r>
            <a:r>
              <a:rPr lang="el-GR" sz="4000" dirty="0" smtClean="0">
                <a:solidFill>
                  <a:srgbClr val="FFFF00"/>
                </a:solidFill>
              </a:rPr>
              <a:t>, </a:t>
            </a:r>
            <a:r>
              <a:rPr lang="el-GR" sz="4000" dirty="0"/>
              <a:t>το οποίο μπορεί να αντιγραφεί χωρίς παρέμβαση του χρήστη και να "μολύνει" τον υπολογιστή χωρίς τη γνώση ή την άδεια του χρήστη του</a:t>
            </a:r>
            <a:r>
              <a:rPr lang="el-GR" sz="4000" dirty="0" smtClean="0"/>
              <a:t>.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57348" name="Picture 4" descr="Αποτέλεσμα εικόνας για virus 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37068"/>
            <a:ext cx="2571768" cy="2188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420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3265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l-GR" sz="4000" b="1" dirty="0">
                <a:solidFill>
                  <a:srgbClr val="FFFF00"/>
                </a:solidFill>
              </a:rPr>
              <a:t>Πώς μεταδίδονται οι ιοί</a:t>
            </a:r>
            <a:r>
              <a:rPr lang="el-GR" sz="4000" b="1" dirty="0" smtClean="0">
                <a:solidFill>
                  <a:srgbClr val="FFFF00"/>
                </a:solidFill>
              </a:rPr>
              <a:t>?</a:t>
            </a:r>
          </a:p>
          <a:p>
            <a:pPr marL="0" lvl="2"/>
            <a:endParaRPr lang="el-GR" sz="4000" b="1" dirty="0"/>
          </a:p>
          <a:p>
            <a:pPr marL="571500" indent="-571500">
              <a:buFont typeface="Wingdings" pitchFamily="2" charset="2"/>
              <a:buChar char="v"/>
            </a:pPr>
            <a:r>
              <a:rPr lang="el-GR" sz="4000" b="1" dirty="0"/>
              <a:t>Ως συνημμένα αρχεία</a:t>
            </a:r>
            <a:endParaRPr lang="el-GR" sz="4000" dirty="0"/>
          </a:p>
          <a:p>
            <a:pPr marL="571500" indent="-571500">
              <a:buFont typeface="Wingdings" pitchFamily="2" charset="2"/>
              <a:buChar char="v"/>
            </a:pPr>
            <a:r>
              <a:rPr lang="el-GR" sz="4000" b="1" dirty="0" smtClean="0"/>
              <a:t>Μέσω </a:t>
            </a:r>
            <a:r>
              <a:rPr lang="el-GR" sz="4000" b="1" dirty="0"/>
              <a:t>λήψεις αρχείων (</a:t>
            </a:r>
            <a:r>
              <a:rPr lang="el-GR" sz="4000" b="1" dirty="0" err="1"/>
              <a:t>downloading</a:t>
            </a:r>
            <a:r>
              <a:rPr lang="el-GR" sz="4000" b="1" dirty="0"/>
              <a:t>)</a:t>
            </a:r>
            <a:endParaRPr lang="el-GR" sz="4000" dirty="0"/>
          </a:p>
          <a:p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50178" name="Picture 2" descr="Αποτέλεσμα εικόνας για virus 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4929222" cy="2757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967165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l-GR" sz="3200" b="1" u="sng" dirty="0">
                <a:solidFill>
                  <a:srgbClr val="FFFF00"/>
                </a:solidFill>
              </a:rPr>
              <a:t>Τύποι </a:t>
            </a:r>
            <a:r>
              <a:rPr lang="el-GR" sz="3200" b="1" u="sng" dirty="0" smtClean="0">
                <a:solidFill>
                  <a:srgbClr val="FFFF00"/>
                </a:solidFill>
              </a:rPr>
              <a:t>ιών</a:t>
            </a:r>
            <a:endParaRPr lang="el-GR" sz="2400" dirty="0" smtClean="0"/>
          </a:p>
          <a:p>
            <a:pPr algn="ctr" fontAlgn="base"/>
            <a:r>
              <a:rPr lang="el-GR" sz="2600" b="1" dirty="0" smtClean="0">
                <a:solidFill>
                  <a:srgbClr val="FFFF00"/>
                </a:solidFill>
              </a:rPr>
              <a:t>Ανάλογα με το σημείο του υλικού ή </a:t>
            </a:r>
          </a:p>
          <a:p>
            <a:pPr algn="ctr" fontAlgn="base"/>
            <a:r>
              <a:rPr lang="el-GR" sz="2600" b="1" dirty="0" smtClean="0">
                <a:solidFill>
                  <a:srgbClr val="FFFF00"/>
                </a:solidFill>
              </a:rPr>
              <a:t>του λογισμικού που μολύνουν:</a:t>
            </a:r>
            <a:endParaRPr lang="el-GR" sz="2600" dirty="0" smtClean="0">
              <a:solidFill>
                <a:srgbClr val="FFFF00"/>
              </a:solidFill>
            </a:endParaRPr>
          </a:p>
          <a:p>
            <a:pPr lvl="1" fontAlgn="base"/>
            <a:r>
              <a:rPr lang="el-GR" sz="2400" dirty="0" smtClean="0"/>
              <a:t>Τομείς σκληρού δίσκου συστήματος (</a:t>
            </a:r>
            <a:r>
              <a:rPr lang="el-GR" sz="2400" dirty="0" err="1" smtClean="0"/>
              <a:t>system</a:t>
            </a:r>
            <a:r>
              <a:rPr lang="el-GR" sz="2400" dirty="0" smtClean="0"/>
              <a:t> </a:t>
            </a:r>
            <a:r>
              <a:rPr lang="el-GR" sz="2400" dirty="0" err="1" smtClean="0"/>
              <a:t>sectors</a:t>
            </a:r>
            <a:r>
              <a:rPr lang="el-GR" sz="2400" dirty="0" smtClean="0"/>
              <a:t>)</a:t>
            </a:r>
          </a:p>
          <a:p>
            <a:pPr lvl="1" fontAlgn="base"/>
            <a:r>
              <a:rPr lang="el-GR" sz="2400" dirty="0" smtClean="0"/>
              <a:t>Αρχεία</a:t>
            </a:r>
          </a:p>
          <a:p>
            <a:pPr lvl="1" fontAlgn="base"/>
            <a:r>
              <a:rPr lang="el-GR" sz="2400" dirty="0" smtClean="0"/>
              <a:t>Ιοί </a:t>
            </a:r>
            <a:r>
              <a:rPr lang="el-GR" sz="2400" dirty="0" err="1" smtClean="0"/>
              <a:t>μακροεντολών</a:t>
            </a:r>
            <a:r>
              <a:rPr lang="el-GR" sz="2400" dirty="0" smtClean="0"/>
              <a:t> (</a:t>
            </a:r>
            <a:r>
              <a:rPr lang="el-GR" sz="2400" dirty="0" err="1" smtClean="0"/>
              <a:t>Macros</a:t>
            </a:r>
            <a:r>
              <a:rPr lang="el-GR" sz="2400" dirty="0" smtClean="0"/>
              <a:t>)</a:t>
            </a:r>
          </a:p>
          <a:p>
            <a:pPr lvl="1" fontAlgn="base"/>
            <a:r>
              <a:rPr lang="el-GR" sz="2400" dirty="0" smtClean="0"/>
              <a:t>Ιοί πηγαίου κώδικα (</a:t>
            </a:r>
            <a:r>
              <a:rPr lang="el-GR" sz="2400" dirty="0" err="1" smtClean="0"/>
              <a:t>Source</a:t>
            </a:r>
            <a:r>
              <a:rPr lang="el-GR" sz="2400" dirty="0" smtClean="0"/>
              <a:t> </a:t>
            </a:r>
            <a:r>
              <a:rPr lang="el-GR" sz="2400" dirty="0" err="1" smtClean="0"/>
              <a:t>Code</a:t>
            </a:r>
            <a:r>
              <a:rPr lang="el-GR" sz="2400" dirty="0" smtClean="0"/>
              <a:t> </a:t>
            </a:r>
            <a:r>
              <a:rPr lang="el-GR" sz="2400" dirty="0" err="1" smtClean="0"/>
              <a:t>Viruses</a:t>
            </a:r>
            <a:r>
              <a:rPr lang="el-GR" sz="2400" dirty="0" smtClean="0"/>
              <a:t>)</a:t>
            </a:r>
          </a:p>
          <a:p>
            <a:pPr lvl="1" fontAlgn="base"/>
            <a:r>
              <a:rPr lang="el-GR" sz="2400" dirty="0" smtClean="0"/>
              <a:t>Ιοί συμπλεγμάτων (σκληρού) δίσκου ((</a:t>
            </a:r>
            <a:r>
              <a:rPr lang="el-GR" sz="2400" dirty="0" err="1" smtClean="0"/>
              <a:t>Hard</a:t>
            </a:r>
            <a:r>
              <a:rPr lang="el-GR" sz="2400" dirty="0" smtClean="0"/>
              <a:t>) </a:t>
            </a:r>
            <a:r>
              <a:rPr lang="el-GR" sz="2400" dirty="0" err="1" smtClean="0"/>
              <a:t>Disk</a:t>
            </a:r>
            <a:r>
              <a:rPr lang="el-GR" sz="2400" dirty="0" smtClean="0"/>
              <a:t> </a:t>
            </a:r>
            <a:r>
              <a:rPr lang="el-GR" sz="2400" dirty="0" err="1" smtClean="0"/>
              <a:t>Clusters</a:t>
            </a:r>
            <a:r>
              <a:rPr lang="el-GR" sz="2400" dirty="0" smtClean="0"/>
              <a:t>)</a:t>
            </a:r>
          </a:p>
          <a:p>
            <a:pPr algn="ctr" fontAlgn="base"/>
            <a:r>
              <a:rPr lang="el-GR" sz="2600" b="1" dirty="0" smtClean="0">
                <a:solidFill>
                  <a:srgbClr val="FFFF00"/>
                </a:solidFill>
              </a:rPr>
              <a:t>Ανάλογα με τον τρόπο με τον</a:t>
            </a:r>
          </a:p>
          <a:p>
            <a:pPr algn="ctr" fontAlgn="base"/>
            <a:r>
              <a:rPr lang="el-GR" sz="2600" b="1" dirty="0" smtClean="0">
                <a:solidFill>
                  <a:srgbClr val="FFFF00"/>
                </a:solidFill>
              </a:rPr>
              <a:t> οποίο πραγματοποιούν τη μόλυνση:</a:t>
            </a:r>
          </a:p>
          <a:p>
            <a:pPr lvl="1" fontAlgn="base"/>
            <a:r>
              <a:rPr lang="el-GR" sz="2400" dirty="0" smtClean="0"/>
              <a:t>Πολυμορφικοί ιοί</a:t>
            </a:r>
          </a:p>
          <a:p>
            <a:pPr lvl="1" fontAlgn="base"/>
            <a:r>
              <a:rPr lang="el-GR" sz="2400" dirty="0" smtClean="0"/>
              <a:t>Αόρατοι ιοί (</a:t>
            </a:r>
            <a:r>
              <a:rPr lang="el-GR" sz="2400" dirty="0" err="1" smtClean="0"/>
              <a:t>Stealth</a:t>
            </a:r>
            <a:r>
              <a:rPr lang="el-GR" sz="2400" dirty="0" smtClean="0"/>
              <a:t> </a:t>
            </a:r>
            <a:r>
              <a:rPr lang="el-GR" sz="2400" dirty="0" err="1" smtClean="0"/>
              <a:t>Viruses</a:t>
            </a:r>
            <a:r>
              <a:rPr lang="el-GR" sz="2400" dirty="0" smtClean="0"/>
              <a:t>)</a:t>
            </a:r>
          </a:p>
          <a:p>
            <a:pPr lvl="1" fontAlgn="base"/>
            <a:r>
              <a:rPr lang="el-GR" sz="2400" dirty="0" smtClean="0"/>
              <a:t>Θωρακισμένοι ιοί (</a:t>
            </a:r>
            <a:r>
              <a:rPr lang="el-GR" sz="2400" dirty="0" err="1" smtClean="0"/>
              <a:t>Armored</a:t>
            </a:r>
            <a:r>
              <a:rPr lang="el-GR" sz="2400" dirty="0" smtClean="0"/>
              <a:t> </a:t>
            </a:r>
            <a:r>
              <a:rPr lang="el-GR" sz="2400" dirty="0" err="1" smtClean="0"/>
              <a:t>Viruses</a:t>
            </a:r>
            <a:r>
              <a:rPr lang="el-GR" sz="2400" dirty="0" smtClean="0"/>
              <a:t>)</a:t>
            </a:r>
          </a:p>
          <a:p>
            <a:pPr lvl="1" fontAlgn="base"/>
            <a:r>
              <a:rPr lang="el-GR" sz="2400" dirty="0" err="1" smtClean="0"/>
              <a:t>Πολυτμηματικοί</a:t>
            </a:r>
            <a:r>
              <a:rPr lang="el-GR" sz="2400" dirty="0" smtClean="0"/>
              <a:t> ιοί (</a:t>
            </a:r>
            <a:r>
              <a:rPr lang="el-GR" sz="2400" dirty="0" err="1" smtClean="0"/>
              <a:t>Multipartite</a:t>
            </a:r>
            <a:r>
              <a:rPr lang="el-GR" sz="2400" dirty="0" smtClean="0"/>
              <a:t> </a:t>
            </a:r>
            <a:r>
              <a:rPr lang="el-GR" sz="2400" dirty="0" err="1" smtClean="0"/>
              <a:t>Viruses</a:t>
            </a:r>
            <a:r>
              <a:rPr lang="el-GR" sz="2400" dirty="0" smtClean="0"/>
              <a:t>)</a:t>
            </a:r>
          </a:p>
          <a:p>
            <a:pPr lvl="1" fontAlgn="base"/>
            <a:r>
              <a:rPr lang="el-GR" sz="2400" dirty="0" smtClean="0"/>
              <a:t>Ιοί πλήρωσης κενών (</a:t>
            </a:r>
            <a:r>
              <a:rPr lang="el-GR" sz="2400" dirty="0" err="1" smtClean="0"/>
              <a:t>Spacefiller</a:t>
            </a:r>
            <a:r>
              <a:rPr lang="el-GR" sz="2400" dirty="0" smtClean="0"/>
              <a:t> </a:t>
            </a:r>
            <a:r>
              <a:rPr lang="el-GR" sz="2400" dirty="0" err="1" smtClean="0"/>
              <a:t>Viruses</a:t>
            </a:r>
            <a:r>
              <a:rPr lang="el-GR" sz="2400" dirty="0" smtClean="0"/>
              <a:t>)</a:t>
            </a:r>
          </a:p>
          <a:p>
            <a:pPr lvl="1" fontAlgn="base"/>
            <a:r>
              <a:rPr lang="el-GR" sz="2400" dirty="0" smtClean="0"/>
              <a:t>Ιοί παραλλαγής (</a:t>
            </a:r>
            <a:r>
              <a:rPr lang="el-GR" sz="2400" dirty="0" err="1" smtClean="0"/>
              <a:t>Camouflage</a:t>
            </a:r>
            <a:r>
              <a:rPr lang="el-GR" sz="2400" dirty="0" smtClean="0"/>
              <a:t> </a:t>
            </a:r>
            <a:r>
              <a:rPr lang="el-GR" sz="2400" dirty="0" err="1" smtClean="0"/>
              <a:t>Viruses</a:t>
            </a:r>
            <a:r>
              <a:rPr lang="el-GR" sz="2400" dirty="0" smtClean="0"/>
              <a:t>) </a:t>
            </a:r>
            <a:r>
              <a:rPr lang="el-GR" sz="2400" baseline="30000" dirty="0" smtClean="0"/>
              <a:t> </a:t>
            </a:r>
            <a:r>
              <a:rPr lang="el-GR" sz="2400" dirty="0" smtClean="0"/>
              <a:t>.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4966397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502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endParaRPr lang="el-GR" sz="1400" b="1" dirty="0"/>
          </a:p>
          <a:p>
            <a:pPr marL="571500" lvl="0" indent="-571500" algn="just">
              <a:buFont typeface="Wingdings" pitchFamily="2" charset="2"/>
              <a:buChar char="v"/>
            </a:pPr>
            <a:r>
              <a:rPr lang="el-GR" sz="4000" i="1" u="sng" dirty="0" smtClean="0">
                <a:solidFill>
                  <a:srgbClr val="FFFF00"/>
                </a:solidFill>
              </a:rPr>
              <a:t>Δούρειοι ίπποι:</a:t>
            </a:r>
            <a:r>
              <a:rPr lang="el-GR" sz="4000" i="1" dirty="0" smtClean="0">
                <a:solidFill>
                  <a:srgbClr val="FFFF00"/>
                </a:solidFill>
              </a:rPr>
              <a:t> </a:t>
            </a:r>
          </a:p>
          <a:p>
            <a:pPr lvl="0" algn="just"/>
            <a:endParaRPr lang="el-GR" sz="2000" i="1" dirty="0"/>
          </a:p>
          <a:p>
            <a:pPr lvl="0" algn="just"/>
            <a:r>
              <a:rPr lang="el-GR" sz="4000" dirty="0" smtClean="0"/>
              <a:t>Προγράμματα τα οποία επιτρέπουν πρόσβαση σε τρίτους στον μολυσμένο υπολογιστή ή προκαλεί  καταστροφές στα αρχεία του.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87042" name="Picture 2" descr="Αποτέλεσμα εικόνας για virus 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143380"/>
            <a:ext cx="3571900" cy="2391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966397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95536" y="197346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el-GR" sz="4000" i="1" u="sng" dirty="0" err="1" smtClean="0">
                <a:solidFill>
                  <a:srgbClr val="FFFF00"/>
                </a:solidFill>
              </a:rPr>
              <a:t>Viruses</a:t>
            </a:r>
            <a:r>
              <a:rPr lang="el-GR" sz="4000" i="1" u="sng" dirty="0" smtClean="0">
                <a:solidFill>
                  <a:srgbClr val="FFFF00"/>
                </a:solidFill>
              </a:rPr>
              <a:t> ή ιοί:</a:t>
            </a:r>
            <a:r>
              <a:rPr lang="el-GR" sz="4000" dirty="0" smtClean="0">
                <a:solidFill>
                  <a:srgbClr val="FFFF00"/>
                </a:solidFill>
              </a:rPr>
              <a:t> </a:t>
            </a:r>
          </a:p>
          <a:p>
            <a:pPr lvl="0" algn="just"/>
            <a:endParaRPr lang="el-GR" dirty="0"/>
          </a:p>
          <a:p>
            <a:pPr lvl="0" algn="just"/>
            <a:r>
              <a:rPr lang="el-GR" sz="4000" dirty="0" smtClean="0"/>
              <a:t>είναι ένας ειδικός τύπος Δούρειου ίππου ο οποίος έχει την  ικανότητα να αναπαράγει τον εαυτό του, να πολλαπλασιάζεται, καθώς και να εκτελεί μια καταστροφική ή ουδέτερη λειτουργία.  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55298" name="Picture 2" descr="Αποτέλεσμα εικόνας για virus 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1743075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583950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l-GR" sz="4000" i="1" u="sng" dirty="0" err="1" smtClean="0">
                <a:solidFill>
                  <a:srgbClr val="FFFF00"/>
                </a:solidFill>
              </a:rPr>
              <a:t>Worms</a:t>
            </a:r>
            <a:r>
              <a:rPr lang="el-GR" sz="4000" i="1" u="sng" dirty="0" smtClean="0">
                <a:solidFill>
                  <a:srgbClr val="FFFF00"/>
                </a:solidFill>
              </a:rPr>
              <a:t> – Σκουλήκια:</a:t>
            </a:r>
            <a:r>
              <a:rPr lang="el-GR" sz="4000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l-GR" sz="4000" dirty="0" smtClean="0"/>
              <a:t>  </a:t>
            </a:r>
          </a:p>
          <a:p>
            <a:pPr lvl="0" algn="just"/>
            <a:r>
              <a:rPr lang="el-GR" sz="4000" dirty="0" smtClean="0"/>
              <a:t>Αυτά μοιάζουν με τους ιούς  απλώς, με τον  συνεχή πολλαπλασιασμός τους, απασχολούν όλο και περισσότερους τους πόρους του συστήματος, καθιστώντας το τελικά ανίκανο να λειτουργήσει κανονικά. 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54274" name="Picture 2" descr="Αποτέλεσμα εικόνας για ιοι η/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2295525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971410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="" xmlns:p14="http://schemas.microsoft.com/office/powerpoint/2010/main" val="4255407074"/>
              </p:ext>
            </p:extLst>
          </p:nvPr>
        </p:nvGraphicFramePr>
        <p:xfrm>
          <a:off x="248744" y="1728103"/>
          <a:ext cx="8643736" cy="479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1886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0" dirty="0" smtClean="0">
                <a:solidFill>
                  <a:srgbClr val="FFFF00"/>
                </a:solidFill>
              </a:rPr>
              <a:t>3</a:t>
            </a:r>
            <a:r>
              <a:rPr lang="el-GR" sz="6000" dirty="0" smtClean="0">
                <a:solidFill>
                  <a:srgbClr val="FFFF00"/>
                </a:solidFill>
              </a:rPr>
              <a:t>  ομάδες εργασίας </a:t>
            </a:r>
            <a:endParaRPr lang="el-GR" sz="6000" dirty="0">
              <a:solidFill>
                <a:srgbClr val="FFFF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29928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l-GR" sz="4000" b="1" dirty="0">
                <a:solidFill>
                  <a:srgbClr val="FFFF00"/>
                </a:solidFill>
              </a:rPr>
              <a:t>Πρώτοι γνωστοί ιοί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l-GR" b="1" dirty="0"/>
              <a:t> </a:t>
            </a:r>
            <a:r>
              <a:rPr lang="el-GR" sz="2800" b="1" dirty="0" err="1">
                <a:solidFill>
                  <a:srgbClr val="FFFF00"/>
                </a:solidFill>
              </a:rPr>
              <a:t>Creeper</a:t>
            </a:r>
            <a:endParaRPr lang="el-GR" sz="2800" dirty="0">
              <a:solidFill>
                <a:srgbClr val="FFFF00"/>
              </a:solidFill>
            </a:endParaRPr>
          </a:p>
          <a:p>
            <a:pPr algn="just"/>
            <a:r>
              <a:rPr lang="el-GR" sz="2800" dirty="0" smtClean="0"/>
              <a:t> </a:t>
            </a:r>
            <a:r>
              <a:rPr lang="el-GR" sz="2800" dirty="0"/>
              <a:t>Μετά την προσβολή, εμφάνιζε το μήνυμα “</a:t>
            </a:r>
            <a:r>
              <a:rPr lang="el-GR" sz="2800" dirty="0" err="1"/>
              <a:t>I’m</a:t>
            </a:r>
            <a:r>
              <a:rPr lang="el-GR" sz="2800" dirty="0"/>
              <a:t> </a:t>
            </a:r>
            <a:r>
              <a:rPr lang="el-GR" sz="2800" dirty="0" err="1"/>
              <a:t>the</a:t>
            </a:r>
            <a:r>
              <a:rPr lang="el-GR" sz="2800" dirty="0"/>
              <a:t> </a:t>
            </a:r>
            <a:r>
              <a:rPr lang="el-GR" sz="2800" dirty="0" err="1"/>
              <a:t>creeper</a:t>
            </a:r>
            <a:r>
              <a:rPr lang="el-GR" sz="2800" dirty="0"/>
              <a:t>, </a:t>
            </a:r>
            <a:r>
              <a:rPr lang="el-GR" sz="2800" dirty="0" err="1"/>
              <a:t>catch</a:t>
            </a:r>
            <a:r>
              <a:rPr lang="el-GR" sz="2800" dirty="0"/>
              <a:t> </a:t>
            </a:r>
            <a:r>
              <a:rPr lang="el-GR" sz="2800" dirty="0" err="1"/>
              <a:t>me</a:t>
            </a:r>
            <a:r>
              <a:rPr lang="el-GR" sz="2800" dirty="0"/>
              <a:t> </a:t>
            </a:r>
            <a:r>
              <a:rPr lang="el-GR" sz="2800" dirty="0" err="1"/>
              <a:t>if</a:t>
            </a:r>
            <a:r>
              <a:rPr lang="el-GR" sz="2800" dirty="0"/>
              <a:t> </a:t>
            </a:r>
            <a:r>
              <a:rPr lang="el-GR" sz="2800" dirty="0" err="1"/>
              <a:t>you</a:t>
            </a:r>
            <a:r>
              <a:rPr lang="el-GR" sz="2800" dirty="0"/>
              <a:t> </a:t>
            </a:r>
            <a:r>
              <a:rPr lang="el-GR" sz="2800" dirty="0" err="1" smtClean="0"/>
              <a:t>can</a:t>
            </a:r>
            <a:r>
              <a:rPr lang="el-GR" sz="2800" dirty="0" smtClean="0"/>
              <a:t>. </a:t>
            </a:r>
            <a:r>
              <a:rPr lang="el-GR" sz="2800" dirty="0"/>
              <a:t>Μπορούσε να αντιγράψει το εαυτό του αλλά γενικά ήταν ακίνδυνος. </a:t>
            </a:r>
          </a:p>
          <a:p>
            <a:pPr lvl="0"/>
            <a:r>
              <a:rPr lang="el-GR" sz="2800" b="1" dirty="0"/>
              <a:t> </a:t>
            </a:r>
            <a:endParaRPr lang="el-GR" sz="2800" b="1" dirty="0" smtClean="0"/>
          </a:p>
          <a:p>
            <a:pPr lvl="0"/>
            <a:endParaRPr lang="el-GR" sz="2800" b="1" dirty="0"/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800" b="1" dirty="0" err="1" smtClean="0">
                <a:solidFill>
                  <a:srgbClr val="FFFF00"/>
                </a:solidFill>
              </a:rPr>
              <a:t>Elk</a:t>
            </a:r>
            <a:r>
              <a:rPr lang="el-GR" sz="2800" b="1" dirty="0" smtClean="0">
                <a:solidFill>
                  <a:srgbClr val="FFFF00"/>
                </a:solidFill>
              </a:rPr>
              <a:t> </a:t>
            </a:r>
            <a:r>
              <a:rPr lang="el-GR" sz="2800" b="1" dirty="0" err="1">
                <a:solidFill>
                  <a:srgbClr val="FFFF00"/>
                </a:solidFill>
              </a:rPr>
              <a:t>Cloner</a:t>
            </a:r>
            <a:endParaRPr lang="el-GR" sz="2800" dirty="0">
              <a:solidFill>
                <a:srgbClr val="FFFF00"/>
              </a:solidFill>
            </a:endParaRPr>
          </a:p>
          <a:p>
            <a:pPr algn="just"/>
            <a:r>
              <a:rPr lang="el-GR" sz="2800" dirty="0"/>
              <a:t>Δημιουργήθηκε το 1982 </a:t>
            </a:r>
            <a:r>
              <a:rPr lang="el-GR" sz="2800" dirty="0" smtClean="0"/>
              <a:t>από έναν 15χρονο μαθητή.  Εμφανιζόταν </a:t>
            </a:r>
            <a:r>
              <a:rPr lang="el-GR" sz="2800" dirty="0"/>
              <a:t>στην οθόνη ένα ποίημα γραμμένο από τον μαθητή.</a:t>
            </a:r>
          </a:p>
          <a:p>
            <a:r>
              <a:rPr lang="el-GR" dirty="0"/>
              <a:t> </a:t>
            </a:r>
            <a:endParaRPr lang="el-GR" sz="1600" dirty="0"/>
          </a:p>
        </p:txBody>
      </p:sp>
      <p:pic>
        <p:nvPicPr>
          <p:cNvPr id="7" name="Εικόνα 6" descr="https://lh3.googleusercontent.com/1yVvjbHws9YsQMEEjXeJmgrSRR3l0qaA-JhsjVIWJO0zKAvIhHS-KD3-eFq37VNS__TlnsY7Vees8JnDunlbOrdD1D0XfNsS8agBrDR4voQsBu9h4UfdTeS0ejAiqA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1447800" cy="131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 descr="https://lh4.googleusercontent.com/c9PseWQFoczR3Zc-iT9C8KgV4lzHJ7MYWMtOS5Odu4-XhHlNbzRz3lwNaRiJUq8NcpyPobqZr_fY8OxAfYKbyLQqZxyHlccDabvY5RoQA7lu1zhk1uL0WF_bAzJYO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94" y="4893557"/>
            <a:ext cx="162687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0763556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l-GR" sz="2800" b="1" dirty="0" smtClean="0">
                <a:solidFill>
                  <a:srgbClr val="FFFF00"/>
                </a:solidFill>
              </a:rPr>
              <a:t>I LOVE YOU</a:t>
            </a:r>
            <a:endParaRPr lang="el-GR" sz="2800" dirty="0" smtClean="0">
              <a:solidFill>
                <a:srgbClr val="FFFF00"/>
              </a:solidFill>
            </a:endParaRPr>
          </a:p>
          <a:p>
            <a:pPr algn="just"/>
            <a:r>
              <a:rPr lang="el-GR" sz="2800" dirty="0" smtClean="0"/>
              <a:t>Μεταδιδόταν μέσω </a:t>
            </a:r>
            <a:r>
              <a:rPr lang="el-GR" sz="2800" dirty="0" err="1" smtClean="0"/>
              <a:t>email</a:t>
            </a:r>
            <a:r>
              <a:rPr lang="el-GR" sz="2800" dirty="0" smtClean="0"/>
              <a:t> στέλνοντας στο  ‘θύμα’ ένα </a:t>
            </a:r>
            <a:r>
              <a:rPr lang="el-GR" sz="2800" dirty="0" err="1" smtClean="0"/>
              <a:t>email</a:t>
            </a:r>
            <a:r>
              <a:rPr lang="el-GR" sz="2800" dirty="0" smtClean="0"/>
              <a:t> με μια ερωτική εξομολόγηση, λέγοντας του να κατεβάσει ένα συνημμένο αρχείο που όμως περιείχε τον ιό.</a:t>
            </a:r>
          </a:p>
          <a:p>
            <a:r>
              <a:rPr lang="el-GR" dirty="0" smtClean="0"/>
              <a:t> </a:t>
            </a:r>
          </a:p>
          <a:p>
            <a:pPr marL="285750" lvl="0" indent="-285750">
              <a:buFont typeface="Wingdings" pitchFamily="2" charset="2"/>
              <a:buChar char="v"/>
            </a:pPr>
            <a:endParaRPr lang="el-GR" b="1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l-GR" sz="2800" b="1" dirty="0" err="1" smtClean="0">
                <a:solidFill>
                  <a:srgbClr val="FFFF00"/>
                </a:solidFill>
              </a:rPr>
              <a:t>Commwarrior</a:t>
            </a:r>
            <a:r>
              <a:rPr lang="el-GR" sz="2800" b="1" dirty="0" smtClean="0">
                <a:solidFill>
                  <a:srgbClr val="FFFF00"/>
                </a:solidFill>
              </a:rPr>
              <a:t>-A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/>
              <a:t> </a:t>
            </a:r>
          </a:p>
          <a:p>
            <a:pPr algn="just"/>
            <a:r>
              <a:rPr lang="el-GR" sz="2800" dirty="0" smtClean="0"/>
              <a:t>Ήταν ο πρώτος ιός που πρόσβαλε κινητά τηλέφωνα και μεταδιδόταν μέσω μηνυμάτων </a:t>
            </a:r>
            <a:r>
              <a:rPr lang="el-GR" sz="2800" dirty="0" err="1" smtClean="0"/>
              <a:t>sms</a:t>
            </a:r>
            <a:endParaRPr lang="el-GR" sz="2800" dirty="0" smtClean="0"/>
          </a:p>
          <a:p>
            <a:endParaRPr lang="el-GR" dirty="0"/>
          </a:p>
        </p:txBody>
      </p:sp>
      <p:pic>
        <p:nvPicPr>
          <p:cNvPr id="5" name="Εικόνα 4" descr="https://lh3.googleusercontent.com/o2gZVQHVKBNnhw86r7jbq6wTwum-Gl9RWhK3suzHYeDJ_r14eKvpCJHA10rMOGstgxZV27coazA3f3yDL0Z_P2lPI42jNDrE-kqSFZdtsLQSZYDKC6MInmp7hVPKaQ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49" y="2132856"/>
            <a:ext cx="1933575" cy="167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https://lh4.googleusercontent.com/nPBoQYUn9wNMzIX2Q5J6zPqfZChs9_D-CUyZyrXCjB44_-IiELCTn9exIpTQ3NIfpYrXcAdbD09WluKyhxxiVTH1PCBK82MTh4INuRZZsBMY7cy6aaq9521OmNL_L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82" y="4797152"/>
            <a:ext cx="2048192" cy="1916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3366968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6875"/>
            <a:ext cx="864096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l-GR" sz="3200" b="1" dirty="0">
                <a:solidFill>
                  <a:srgbClr val="FFFF00"/>
                </a:solidFill>
              </a:rPr>
              <a:t>Η προστασία του </a:t>
            </a:r>
            <a:endParaRPr lang="el-GR" sz="3200" b="1" dirty="0" smtClean="0">
              <a:solidFill>
                <a:srgbClr val="FFFF00"/>
              </a:solidFill>
            </a:endParaRPr>
          </a:p>
          <a:p>
            <a:pPr marL="0" lvl="2" algn="ctr"/>
            <a:r>
              <a:rPr lang="el-GR" sz="3200" b="1" dirty="0" smtClean="0">
                <a:solidFill>
                  <a:srgbClr val="FFFF00"/>
                </a:solidFill>
              </a:rPr>
              <a:t>υπολογιστή </a:t>
            </a:r>
            <a:r>
              <a:rPr lang="el-GR" sz="3200" b="1" dirty="0">
                <a:solidFill>
                  <a:srgbClr val="FFFF00"/>
                </a:solidFill>
              </a:rPr>
              <a:t>από τους ιούς.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l-GR" sz="3200" dirty="0"/>
              <a:t>Ε</a:t>
            </a:r>
            <a:r>
              <a:rPr lang="el-GR" sz="3200" dirty="0" smtClean="0"/>
              <a:t>νεργοποιείτε </a:t>
            </a:r>
            <a:r>
              <a:rPr lang="el-GR" sz="3200" dirty="0"/>
              <a:t>το τείχος προστασίας. </a:t>
            </a:r>
            <a:endParaRPr lang="el-GR" sz="3200" dirty="0" smtClean="0"/>
          </a:p>
          <a:p>
            <a:pPr marL="342900" lvl="0" indent="-342900" algn="just">
              <a:buFont typeface="+mj-lt"/>
              <a:buAutoNum type="arabicPeriod"/>
            </a:pPr>
            <a:endParaRPr lang="el-GR" sz="3200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l-GR" sz="3200" dirty="0" smtClean="0"/>
              <a:t> Διατηρείτε </a:t>
            </a:r>
            <a:r>
              <a:rPr lang="el-GR" sz="3200" dirty="0"/>
              <a:t>ενημερωμένο το λειτουργικό σύστημα του </a:t>
            </a:r>
            <a:r>
              <a:rPr lang="el-GR" sz="3200" dirty="0" smtClean="0"/>
              <a:t>υπολογιστή.</a:t>
            </a:r>
          </a:p>
          <a:p>
            <a:pPr marL="342900" lvl="0" indent="-342900" algn="just">
              <a:buFont typeface="+mj-lt"/>
              <a:buAutoNum type="arabicPeriod"/>
            </a:pPr>
            <a:endParaRPr lang="el-GR" sz="3200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l-GR" sz="3200" dirty="0" smtClean="0"/>
              <a:t> Χρησιμοποιείτε </a:t>
            </a:r>
            <a:r>
              <a:rPr lang="el-GR" sz="3200" dirty="0"/>
              <a:t>ενημερωμένο λογισμικό προστασίας από ιούς στον </a:t>
            </a:r>
            <a:r>
              <a:rPr lang="el-GR" sz="3200" dirty="0" smtClean="0"/>
              <a:t>υπολογιστή</a:t>
            </a:r>
          </a:p>
          <a:p>
            <a:pPr marL="342900" lvl="0" indent="-342900" algn="just">
              <a:buFont typeface="+mj-lt"/>
              <a:buAutoNum type="arabicPeriod"/>
            </a:pPr>
            <a:endParaRPr lang="el-GR" sz="3200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l-GR" sz="3200" dirty="0" smtClean="0"/>
              <a:t> Χρησιμοποιείτε </a:t>
            </a:r>
            <a:r>
              <a:rPr lang="el-GR" sz="3200" dirty="0"/>
              <a:t>ενημερωμένο λογισμικό προστασίας από προγράμματα κατασκοπίας στον υπολογιστή. </a:t>
            </a:r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49154" name="Picture 2" descr="Αποτέλεσμα εικόνας για ioi h/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57166"/>
            <a:ext cx="2066925" cy="179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5158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i="1" u="sng" dirty="0" smtClean="0">
                <a:solidFill>
                  <a:srgbClr val="FFFF00"/>
                </a:solidFill>
              </a:rPr>
              <a:t>Έρευνα</a:t>
            </a:r>
          </a:p>
          <a:p>
            <a:pPr algn="ctr"/>
            <a:endParaRPr lang="el-GR" sz="4000" dirty="0" smtClean="0"/>
          </a:p>
          <a:p>
            <a:pPr algn="ctr"/>
            <a:r>
              <a:rPr lang="el-GR" sz="4000" dirty="0" smtClean="0">
                <a:solidFill>
                  <a:srgbClr val="FFFF00"/>
                </a:solidFill>
              </a:rPr>
              <a:t>Γνωρίζετε τι είναι ιός;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graphicFrame>
        <p:nvGraphicFramePr>
          <p:cNvPr id="11" name="Γράφημα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0337939"/>
              </p:ext>
            </p:extLst>
          </p:nvPr>
        </p:nvGraphicFramePr>
        <p:xfrm>
          <a:off x="1907704" y="2780928"/>
          <a:ext cx="50583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9856551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02623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Έχετε κολλήσει ποτέ  ιό;</a:t>
            </a:r>
            <a:endParaRPr lang="el-GR" sz="4000" dirty="0">
              <a:solidFill>
                <a:srgbClr val="FFFF00"/>
              </a:solidFill>
            </a:endParaRP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96235618"/>
              </p:ext>
            </p:extLst>
          </p:nvPr>
        </p:nvGraphicFramePr>
        <p:xfrm>
          <a:off x="1259632" y="1772816"/>
          <a:ext cx="63367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2492787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548680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00"/>
                </a:solidFill>
              </a:rPr>
              <a:t>Έχετε ανοίξει </a:t>
            </a:r>
            <a:r>
              <a:rPr lang="en-US" sz="4000" dirty="0" smtClean="0">
                <a:solidFill>
                  <a:srgbClr val="FFFF00"/>
                </a:solidFill>
              </a:rPr>
              <a:t>email </a:t>
            </a:r>
            <a:r>
              <a:rPr lang="el-GR" sz="4000" dirty="0" smtClean="0">
                <a:solidFill>
                  <a:srgbClr val="FFFF00"/>
                </a:solidFill>
              </a:rPr>
              <a:t>το οποίο περιείχε ιό;</a:t>
            </a:r>
            <a:endParaRPr lang="el-GR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0777626"/>
              </p:ext>
            </p:extLst>
          </p:nvPr>
        </p:nvGraphicFramePr>
        <p:xfrm>
          <a:off x="755576" y="1988840"/>
          <a:ext cx="76328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6119102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07010025"/>
              </p:ext>
            </p:extLst>
          </p:nvPr>
        </p:nvGraphicFramePr>
        <p:xfrm>
          <a:off x="1664804" y="2060848"/>
          <a:ext cx="5526360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40466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00"/>
                </a:solidFill>
              </a:rPr>
              <a:t>Γνωρίζετε τους τρόπους αντιμετώπισης των  ιών;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5487459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rgbClr val="FFFF00"/>
                </a:solidFill>
              </a:rPr>
              <a:t>Η 2</a:t>
            </a:r>
            <a:r>
              <a:rPr lang="el-GR" sz="4400" baseline="30000" dirty="0" smtClean="0">
                <a:solidFill>
                  <a:srgbClr val="FFFF00"/>
                </a:solidFill>
              </a:rPr>
              <a:t>η</a:t>
            </a:r>
            <a:r>
              <a:rPr lang="el-GR" sz="4400" dirty="0" smtClean="0">
                <a:solidFill>
                  <a:srgbClr val="FFFF00"/>
                </a:solidFill>
              </a:rPr>
              <a:t> ομάδα αποτελείται από τους </a:t>
            </a:r>
          </a:p>
          <a:p>
            <a:pPr algn="ctr"/>
            <a:endParaRPr lang="el-GR" dirty="0"/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</a:t>
            </a:r>
            <a:r>
              <a:rPr lang="el-GR" sz="4400" dirty="0" err="1" smtClean="0"/>
              <a:t>Μέτο</a:t>
            </a:r>
            <a:r>
              <a:rPr lang="el-GR" sz="4400" dirty="0" smtClean="0"/>
              <a:t> </a:t>
            </a:r>
            <a:r>
              <a:rPr lang="el-GR" sz="4400" dirty="0" err="1" smtClean="0"/>
              <a:t>Ελσίανα</a:t>
            </a:r>
            <a:endParaRPr lang="el-GR" sz="4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err="1" smtClean="0"/>
              <a:t>Μπουτάση</a:t>
            </a:r>
            <a:r>
              <a:rPr lang="el-GR" sz="4400" dirty="0" smtClean="0"/>
              <a:t> Αικατερίνη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Παππά </a:t>
            </a:r>
            <a:r>
              <a:rPr lang="el-GR" sz="4400" dirty="0" err="1" smtClean="0"/>
              <a:t>Ηλιάννα</a:t>
            </a:r>
            <a:endParaRPr lang="el-GR" sz="4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err="1" smtClean="0"/>
              <a:t>Σωτηράκης</a:t>
            </a:r>
            <a:r>
              <a:rPr lang="el-GR" sz="4400" dirty="0" smtClean="0"/>
              <a:t> Χρήστος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err="1" smtClean="0"/>
              <a:t>Τσιμπούρης</a:t>
            </a:r>
            <a:r>
              <a:rPr lang="el-GR" sz="4400" dirty="0" smtClean="0"/>
              <a:t> Δημήτριος 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7861961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3265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i="1" u="sng" dirty="0">
                <a:solidFill>
                  <a:srgbClr val="FFFF00"/>
                </a:solidFill>
              </a:rPr>
              <a:t>Εθισμός </a:t>
            </a:r>
            <a:r>
              <a:rPr lang="el-GR" sz="4000" i="1" u="sng" dirty="0" smtClean="0">
                <a:solidFill>
                  <a:srgbClr val="FFFF00"/>
                </a:solidFill>
              </a:rPr>
              <a:t>- εκφοβισμός στο </a:t>
            </a:r>
            <a:r>
              <a:rPr lang="el-GR" sz="4000" i="1" u="sng" dirty="0">
                <a:solidFill>
                  <a:srgbClr val="FFFF00"/>
                </a:solidFill>
              </a:rPr>
              <a:t>διαδίκτυο 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pic>
        <p:nvPicPr>
          <p:cNvPr id="6" name="5 - Εικόνα" descr="20160120_111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7786742" cy="5108420"/>
          </a:xfrm>
          <a:prstGeom prst="rect">
            <a:avLst/>
          </a:prstGeo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313171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0013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l-GR" sz="4000" b="1" dirty="0">
                <a:solidFill>
                  <a:srgbClr val="FFFF00"/>
                </a:solidFill>
              </a:rPr>
              <a:t>Τι είναι ο </a:t>
            </a:r>
            <a:r>
              <a:rPr lang="el-GR" sz="4000" b="1" dirty="0" smtClean="0">
                <a:solidFill>
                  <a:srgbClr val="FFFF00"/>
                </a:solidFill>
              </a:rPr>
              <a:t>εθισμός </a:t>
            </a:r>
          </a:p>
          <a:p>
            <a:pPr lvl="2" algn="ctr"/>
            <a:r>
              <a:rPr lang="el-GR" sz="4000" b="1" dirty="0" smtClean="0">
                <a:solidFill>
                  <a:srgbClr val="FFFF00"/>
                </a:solidFill>
              </a:rPr>
              <a:t>στο διαδίκτυο;</a:t>
            </a:r>
            <a:r>
              <a:rPr lang="el-GR" sz="4000" b="1" dirty="0" smtClean="0"/>
              <a:t> </a:t>
            </a:r>
          </a:p>
          <a:p>
            <a:pPr lvl="2" algn="ctr"/>
            <a:endParaRPr lang="el-GR" b="1" dirty="0"/>
          </a:p>
          <a:p>
            <a:pPr algn="just"/>
            <a:r>
              <a:rPr lang="el-GR" sz="3000" dirty="0" smtClean="0"/>
              <a:t>Ο εθισμός στο Διαδίκτυο είναι μορφή εξάρτησης που αναφέρεται στην «καταναγκαστική, υπερβολική χρήση του διαδικτύου και τον εκνευρισμό που παρουσιάζεται κατά τη στέρησή της χρήσης του διαδικτύου.</a:t>
            </a:r>
            <a:endParaRPr lang="el-GR" sz="300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28674" name="Picture 2" descr="https://lh3.googleusercontent.com/QyA3rv6JbhzI4GbZWWZ6fmeOBztde7_K_JUgyBSCbfnCdSSe7zuTv31YBUMoF74AjpLOyJk6ErxpzLJ2iuftIh1CPkRxCzOYE90z_n5qpOhb9wBWplpqZv0bzxCH-SWQpCZ6DLF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929065"/>
            <a:ext cx="4500594" cy="2524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85699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7488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4000" b="1" i="1" u="sng" dirty="0">
                <a:solidFill>
                  <a:srgbClr val="FFFF00"/>
                </a:solidFill>
              </a:rPr>
              <a:t>Αναξιόπιστες  πληροφορίες</a:t>
            </a:r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7" name="6 - Εικόνα" descr="20160411_135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785794"/>
            <a:ext cx="5286412" cy="5643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746296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l-GR" sz="4000" b="1" dirty="0" smtClean="0"/>
              <a:t>                    </a:t>
            </a:r>
            <a:r>
              <a:rPr lang="el-GR" sz="4400" b="1" dirty="0" smtClean="0">
                <a:solidFill>
                  <a:srgbClr val="FFFF00"/>
                </a:solidFill>
              </a:rPr>
              <a:t>Αίτια</a:t>
            </a:r>
            <a:endParaRPr lang="el-GR" sz="4400" b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sz="4000" dirty="0"/>
              <a:t>Το Διαδίκτυο </a:t>
            </a:r>
            <a:r>
              <a:rPr lang="el-GR" sz="4000" dirty="0" smtClean="0"/>
              <a:t>καλύπτει ψυχολογικές ανάγκες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000" dirty="0" smtClean="0"/>
              <a:t>Το άτομο δημιουργεί </a:t>
            </a:r>
            <a:r>
              <a:rPr lang="el-GR" sz="4000" dirty="0"/>
              <a:t>μια «ιδανική κατάσταση εαυτού», </a:t>
            </a:r>
            <a:r>
              <a:rPr lang="el-GR" sz="4000" dirty="0" smtClean="0"/>
              <a:t> χωρίς </a:t>
            </a:r>
            <a:r>
              <a:rPr lang="el-GR" sz="4000" dirty="0"/>
              <a:t>να έχει περιορισμούς και </a:t>
            </a:r>
            <a:r>
              <a:rPr lang="el-GR" sz="4000" dirty="0" smtClean="0"/>
              <a:t>συνέπειες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000" dirty="0" smtClean="0"/>
              <a:t>Το διαδίκτυο καλύπτει </a:t>
            </a:r>
            <a:r>
              <a:rPr lang="el-GR" sz="4000" dirty="0"/>
              <a:t>την όποια εξωτερική </a:t>
            </a:r>
            <a:r>
              <a:rPr lang="el-GR" sz="4000" dirty="0" smtClean="0"/>
              <a:t>εμφάνιση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000" dirty="0" smtClean="0"/>
              <a:t>Ανωνυμία στη χρήση του διαδικτύου</a:t>
            </a:r>
            <a:endParaRPr lang="el-GR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7280050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rgbClr val="FFFF00"/>
                </a:solidFill>
              </a:rPr>
              <a:t>Συμπτώματα</a:t>
            </a:r>
            <a:r>
              <a:rPr lang="el-GR" dirty="0"/>
              <a:t> </a:t>
            </a:r>
            <a:endParaRPr lang="el-GR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Κατανάλωση </a:t>
            </a:r>
            <a:r>
              <a:rPr lang="el-GR" sz="3600" dirty="0"/>
              <a:t>υπερβολικού χρόνου ή και </a:t>
            </a:r>
            <a:r>
              <a:rPr lang="el-GR" sz="3600" dirty="0" smtClean="0"/>
              <a:t> χρήματος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Μείωση </a:t>
            </a:r>
            <a:r>
              <a:rPr lang="el-GR" sz="3600" dirty="0"/>
              <a:t>λειτουργικότητας του ατόμου σε κοινωνικό, οικογενειακό αλλά και προσωπικό </a:t>
            </a:r>
            <a:r>
              <a:rPr lang="el-GR" sz="3600" dirty="0" smtClean="0"/>
              <a:t>επίπεδο</a:t>
            </a:r>
            <a:r>
              <a:rPr lang="el-GR" sz="3600" dirty="0" smtClean="0"/>
              <a:t>.</a:t>
            </a:r>
            <a:endParaRPr lang="en-US" sz="3600" dirty="0" smtClean="0"/>
          </a:p>
          <a:p>
            <a:pPr marL="285750" indent="-285750" fontAlgn="base">
              <a:buFont typeface="Wingdings" pitchFamily="2" charset="2"/>
              <a:buChar char="v"/>
            </a:pPr>
            <a:r>
              <a:rPr lang="el-GR" sz="3600" dirty="0" smtClean="0"/>
              <a:t>Μειωμένη επίδοση στο σχολείο λόγω των πολλών ωρών που περνάει ο έφηβος στο διαδίκτυο. 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2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647408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6916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Σε </a:t>
            </a:r>
            <a:r>
              <a:rPr lang="el-GR" sz="3600" dirty="0" smtClean="0"/>
              <a:t>ποιο σοβαρές περιπτώσεις </a:t>
            </a: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l-GR" sz="3600" dirty="0" smtClean="0"/>
              <a:t>Σε προχωρημένες περιπτώσεις ο έφηβος δεν κοιμάται, </a:t>
            </a: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l-GR" sz="3600" dirty="0" smtClean="0"/>
              <a:t>παραμελεί την προσωπική του υγιεινή, </a:t>
            </a: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l-GR" sz="3600" dirty="0" smtClean="0"/>
              <a:t>μπορεί να σταματήσει ακόμα και το σχολείο.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Τέλος, φτάνουν σε σημείο να μην τρώνε ή και το αντίθετο (να παχύνουν πολύ).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Οι περισσότεροι εξαρτημένοι έφηβοι ασχολούνται με «παιχνίδια» στο σπίτι ή τα </a:t>
            </a:r>
            <a:r>
              <a:rPr lang="el-GR" sz="3600" dirty="0" err="1" smtClean="0"/>
              <a:t>internet</a:t>
            </a:r>
            <a:r>
              <a:rPr lang="el-GR" sz="3600" dirty="0" smtClean="0"/>
              <a:t> </a:t>
            </a:r>
            <a:r>
              <a:rPr lang="el-GR" sz="3600" dirty="0" err="1" smtClean="0"/>
              <a:t>cafe</a:t>
            </a:r>
            <a:r>
              <a:rPr lang="el-GR" sz="3600" dirty="0" smtClean="0"/>
              <a:t>. </a:t>
            </a:r>
          </a:p>
          <a:p>
            <a:endParaRPr lang="el-GR" sz="3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347495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00"/>
                </a:solidFill>
              </a:rPr>
              <a:t>Αντιμετώπιση εθισμού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000" dirty="0" smtClean="0"/>
              <a:t>Κέντρα ψυχιατρικής υγείας </a:t>
            </a:r>
          </a:p>
          <a:p>
            <a:pPr marL="285750" indent="-285750">
              <a:buFont typeface="Wingdings" pitchFamily="2" charset="2"/>
              <a:buChar char="v"/>
            </a:pPr>
            <a:endParaRPr lang="el-GR" sz="2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l-GR" sz="4000" dirty="0" smtClean="0"/>
              <a:t>Ο </a:t>
            </a:r>
            <a:r>
              <a:rPr lang="el-GR" sz="4000" dirty="0"/>
              <a:t>έφηβος μαθαίνει να θέτει όρια </a:t>
            </a:r>
            <a:r>
              <a:rPr lang="el-GR" sz="4000" dirty="0" smtClean="0"/>
              <a:t>στη χρήση του διαδικτύου</a:t>
            </a:r>
            <a:endParaRPr lang="el-GR" sz="4000" dirty="0"/>
          </a:p>
          <a:p>
            <a:pPr marL="285750" indent="-285750">
              <a:buFont typeface="Wingdings" pitchFamily="2" charset="2"/>
              <a:buChar char="v"/>
            </a:pPr>
            <a:endParaRPr lang="el-GR" sz="2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l-GR" sz="4000" dirty="0" smtClean="0"/>
              <a:t>Παρ</a:t>
            </a:r>
            <a:r>
              <a:rPr lang="el-GR" sz="4000" dirty="0"/>
              <a:t>’ όλα αυτά, </a:t>
            </a:r>
            <a:r>
              <a:rPr lang="el-GR" sz="4000" dirty="0" smtClean="0"/>
              <a:t>υπάρχει </a:t>
            </a:r>
            <a:r>
              <a:rPr lang="el-GR" sz="4000" dirty="0"/>
              <a:t>και κατάλληλη φαρμακολογία.</a:t>
            </a:r>
          </a:p>
          <a:p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92" y="4941168"/>
            <a:ext cx="2866607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2520280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1364311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Τι είναι διαδικτυακός εκφοβισμός;</a:t>
            </a:r>
          </a:p>
          <a:p>
            <a:pPr algn="ctr"/>
            <a:endParaRPr lang="el-GR" sz="1400" dirty="0" smtClean="0"/>
          </a:p>
          <a:p>
            <a:pPr algn="just"/>
            <a:r>
              <a:rPr lang="el-GR" sz="3600" dirty="0" smtClean="0"/>
              <a:t>Διαδικτυακός </a:t>
            </a:r>
            <a:r>
              <a:rPr lang="el-GR" sz="3600" dirty="0"/>
              <a:t>εκφοβισμός είναι όταν ένα παιδί ή έφηβος δέχεται απειλές ή ενοχλείται από ένα άλλο παιδί ή έφηβο μέσω διαδικτύου.</a:t>
            </a:r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34</a:t>
            </a:fld>
            <a:endParaRPr lang="el-GR"/>
          </a:p>
        </p:txBody>
      </p:sp>
      <p:pic>
        <p:nvPicPr>
          <p:cNvPr id="19458" name="Picture 2" descr="Αποτέλεσμα εικόνας για εκφοβισμός στο διαδικτυ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6887852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483666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l-GR" sz="3600" dirty="0">
                <a:solidFill>
                  <a:srgbClr val="FFFF00"/>
                </a:solidFill>
              </a:rPr>
              <a:t>Μορφές Διαδικτυακού Εκφοβισμού</a:t>
            </a:r>
            <a:endParaRPr lang="el-GR" sz="3600" dirty="0" smtClean="0">
              <a:solidFill>
                <a:srgbClr val="FFFF00"/>
              </a:solidFill>
            </a:endParaRPr>
          </a:p>
          <a:p>
            <a:pPr lvl="0" fontAlgn="base"/>
            <a:endParaRPr lang="el-GR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200" dirty="0" smtClean="0"/>
              <a:t>Παρέμβαση </a:t>
            </a:r>
            <a:r>
              <a:rPr lang="el-GR" sz="3200" dirty="0"/>
              <a:t>και παρενόχληση οποιασδήποτε διαδικτυακής δραστηριότητας του </a:t>
            </a:r>
            <a:r>
              <a:rPr lang="el-GR" sz="3200" dirty="0" smtClean="0"/>
              <a:t>ατόμου.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200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200" dirty="0" smtClean="0"/>
              <a:t>Δημιουργία </a:t>
            </a:r>
            <a:r>
              <a:rPr lang="el-GR" sz="3200" dirty="0"/>
              <a:t>ψεύτικων διαδικτυακών </a:t>
            </a:r>
            <a:r>
              <a:rPr lang="el-GR" sz="3200" dirty="0" smtClean="0"/>
              <a:t>προφίλ.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200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200" dirty="0" smtClean="0"/>
              <a:t>Αποστολή </a:t>
            </a:r>
            <a:r>
              <a:rPr lang="el-GR" sz="3200" dirty="0"/>
              <a:t>φωτογραφιών του ατόμου ή αλλού είδους μαγνητοσκοπημένου </a:t>
            </a:r>
            <a:r>
              <a:rPr lang="el-GR" sz="3200" dirty="0" smtClean="0"/>
              <a:t>υλικού</a:t>
            </a:r>
          </a:p>
          <a:p>
            <a:endParaRPr lang="el-GR" dirty="0"/>
          </a:p>
        </p:txBody>
      </p:sp>
      <p:pic>
        <p:nvPicPr>
          <p:cNvPr id="3" name="Εικόνα 2" descr="https://lh4.googleusercontent.com/p429HZuYFmraUQONFJpsgGHiROw1un2-iKLCqmh5cpIUi5xxfurGe36tc5yZdZ2nwFfOwXle4v8PW5empsDmpESNr0k0WWqx0uFSNez5Dq20UT5g_XI9YZl58G2x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35" y="4871438"/>
            <a:ext cx="439248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476212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467544" y="54868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200" dirty="0" smtClean="0"/>
              <a:t>Αποστολή προσωπικών πληροφοριών του ατόμου σε πολλαπλούς παραλήπτες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200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200" dirty="0" smtClean="0"/>
              <a:t>Αποστολή απειλητικών μηνυμάτων σε αλλά άτομα υποκρινόμενοι το άτομο που εκφοβίζεται</a:t>
            </a:r>
            <a:endParaRPr lang="el-GR" sz="3200" dirty="0"/>
          </a:p>
        </p:txBody>
      </p:sp>
      <p:pic>
        <p:nvPicPr>
          <p:cNvPr id="4" name="Εικόνα 3" descr="https://lh6.googleusercontent.com/Li4uCgKtGqLp3uOxvAv3rDojat4tuVma9XT9-8UIdNjYs04NVWVqD2y5w3T0IwDdR5aEYJeDFIV_Gb3MM66BJZPSPl7C7nF7pxcgZ0CWiVOAT1sJL7xHjtRWqeOtJ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60851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303457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l-GR" sz="3600" dirty="0" smtClean="0">
                <a:solidFill>
                  <a:srgbClr val="FFFF00"/>
                </a:solidFill>
              </a:rPr>
              <a:t>Αίτια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/>
              <a:t>Βίωση έντονων </a:t>
            </a:r>
            <a:r>
              <a:rPr lang="el-GR" sz="3600" dirty="0" smtClean="0"/>
              <a:t>συναισθημάτων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600" dirty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/>
              <a:t>Κακές σχέσεις στο οικογενειακό περιβάλλον,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600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Μορφή </a:t>
            </a:r>
            <a:r>
              <a:rPr lang="el-GR" sz="3600" dirty="0"/>
              <a:t>διασκέδασης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600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Ανάγκη </a:t>
            </a:r>
            <a:r>
              <a:rPr lang="el-GR" sz="3600" dirty="0"/>
              <a:t>για εξουσία και έλεγχο</a:t>
            </a:r>
          </a:p>
          <a:p>
            <a:pPr lvl="0" fontAlgn="base"/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292153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l-GR" b="1" dirty="0" smtClean="0"/>
              <a:t>                                      </a:t>
            </a:r>
            <a:r>
              <a:rPr lang="el-GR" sz="4000" b="1" dirty="0" smtClean="0">
                <a:solidFill>
                  <a:srgbClr val="FFFF00"/>
                </a:solidFill>
              </a:rPr>
              <a:t>Συνέπειες</a:t>
            </a:r>
            <a:endParaRPr lang="el-GR" sz="4000" b="1" dirty="0">
              <a:solidFill>
                <a:srgbClr val="FFFF00"/>
              </a:solidFill>
            </a:endParaRPr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/>
              <a:t>Ψυχική υγεία, </a:t>
            </a:r>
            <a:r>
              <a:rPr lang="el-GR" sz="3600" dirty="0" smtClean="0"/>
              <a:t>κατάθλιψη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600" dirty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/>
              <a:t>Αρνητικές σκέψεις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600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Αυτοκτονία</a:t>
            </a:r>
            <a:endParaRPr lang="el-GR" sz="36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600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Μείωση </a:t>
            </a:r>
            <a:r>
              <a:rPr lang="el-GR" sz="3600" dirty="0"/>
              <a:t>της επίδοσης των κοινωνικών του ικανοτήτων</a:t>
            </a:r>
          </a:p>
          <a:p>
            <a:endParaRPr lang="el-GR" dirty="0"/>
          </a:p>
        </p:txBody>
      </p:sp>
      <p:pic>
        <p:nvPicPr>
          <p:cNvPr id="3" name="Εικόνα 2" descr="https://lh5.googleusercontent.com/vW0kmhDV9vZ2lQTyoEeq2smlFQnSLKzQtcOfoWc6QcJPlpqj7JfTDmjdulklHZRg_mhbQ19uwAZ79BVOBprUf7UgMhv-dH9HCHHMN5SmC1kYt2CdTnVKv12QzbKi3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8127"/>
            <a:ext cx="3744416" cy="1950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8171930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l-GR" sz="3600" b="1" dirty="0">
                <a:solidFill>
                  <a:srgbClr val="FFFF00"/>
                </a:solidFill>
              </a:rPr>
              <a:t>Αντιμετώπιση Διαδικτυακού Εκφοβισμού</a:t>
            </a:r>
          </a:p>
          <a:p>
            <a:pPr marL="457200" lvl="0" indent="-457200" fontAlgn="base">
              <a:buFont typeface="Wingdings" pitchFamily="2" charset="2"/>
              <a:buChar char="v"/>
            </a:pPr>
            <a:r>
              <a:rPr lang="el-GR" sz="3200" dirty="0"/>
              <a:t>Αγνόηση ενοχλητικών </a:t>
            </a:r>
            <a:r>
              <a:rPr lang="el-GR" sz="3200" dirty="0" smtClean="0"/>
              <a:t>μηνυμάτων</a:t>
            </a:r>
          </a:p>
          <a:p>
            <a:pPr marL="457200" lvl="0" indent="-457200" fontAlgn="base">
              <a:buFont typeface="Wingdings" pitchFamily="2" charset="2"/>
              <a:buChar char="v"/>
            </a:pPr>
            <a:endParaRPr lang="el-GR" sz="3200" dirty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200" dirty="0"/>
              <a:t>Αποκλεισμός του αποστολέα που στέλνει απειλητικά ή ενοχλητικά μηνύματα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200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200" dirty="0" smtClean="0"/>
              <a:t>Προειδοποίηση </a:t>
            </a:r>
            <a:r>
              <a:rPr lang="el-GR" sz="3200" dirty="0"/>
              <a:t>του αποστολέα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endParaRPr lang="el-GR" sz="3200" dirty="0" smtClean="0"/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200" dirty="0" smtClean="0"/>
              <a:t>Αναφορά </a:t>
            </a:r>
            <a:r>
              <a:rPr lang="el-GR" sz="3200" dirty="0"/>
              <a:t>του περιστατικού </a:t>
            </a:r>
            <a:r>
              <a:rPr lang="el-GR" sz="3200" dirty="0" smtClean="0"/>
              <a:t>στη Δίωξη </a:t>
            </a:r>
            <a:r>
              <a:rPr lang="el-GR" sz="3200" dirty="0"/>
              <a:t>Ηλεκτρονικού εγκλήματος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0392067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572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u="sng" dirty="0" smtClean="0">
                <a:solidFill>
                  <a:srgbClr val="FFFF00"/>
                </a:solidFill>
              </a:rPr>
              <a:t>Τι είναι Παραπληροφόρηση </a:t>
            </a:r>
          </a:p>
          <a:p>
            <a:pPr algn="just"/>
            <a:r>
              <a:rPr lang="el-GR" sz="3200" dirty="0" smtClean="0"/>
              <a:t>Παραπληροφόρηση </a:t>
            </a:r>
            <a:r>
              <a:rPr lang="el-GR" sz="3200" dirty="0"/>
              <a:t>στο Διαδίκτυο είναι δυνατό να συμβεί με την παρουσίαση διάφορων ψευδών ή αναληθών ή τροποποιημένων πληροφοριών σε ιστοσελίδες, με πιθανό σκοπό την παραπλάνησή μας.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6" name="Picture 2" descr="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69738"/>
            <a:ext cx="6778812" cy="3352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8324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u="sng" dirty="0" smtClean="0">
                <a:solidFill>
                  <a:srgbClr val="FFFF00"/>
                </a:solidFill>
              </a:rPr>
              <a:t>Έρευνα</a:t>
            </a:r>
          </a:p>
          <a:p>
            <a:pPr algn="ctr"/>
            <a:endParaRPr lang="el-GR" sz="2000" dirty="0" smtClean="0">
              <a:solidFill>
                <a:srgbClr val="FFFF00"/>
              </a:solidFill>
            </a:endParaRPr>
          </a:p>
          <a:p>
            <a:pPr algn="ctr"/>
            <a:r>
              <a:rPr lang="el-GR" sz="3600" dirty="0" smtClean="0"/>
              <a:t>Πιστεύετε ότι έχετε εθισμό </a:t>
            </a:r>
          </a:p>
          <a:p>
            <a:pPr algn="ctr"/>
            <a:r>
              <a:rPr lang="el-GR" sz="3600" dirty="0" smtClean="0"/>
              <a:t>στο διαδίκτυο;</a:t>
            </a:r>
            <a:endParaRPr lang="el-GR" sz="3600" dirty="0"/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4976331"/>
              </p:ext>
            </p:extLst>
          </p:nvPr>
        </p:nvGraphicFramePr>
        <p:xfrm>
          <a:off x="1259632" y="2636912"/>
          <a:ext cx="68407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08631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i="1" dirty="0"/>
              <a:t>Έχετε δικό σας λογαριασμό </a:t>
            </a:r>
            <a:r>
              <a:rPr lang="el-GR" sz="3200" i="1" dirty="0" smtClean="0"/>
              <a:t>σε μέσα</a:t>
            </a:r>
          </a:p>
          <a:p>
            <a:pPr algn="ctr"/>
            <a:r>
              <a:rPr lang="el-GR" sz="3200" i="1" dirty="0" smtClean="0"/>
              <a:t> κοινωνικής δικτύωσης </a:t>
            </a:r>
          </a:p>
          <a:p>
            <a:pPr algn="ctr"/>
            <a:r>
              <a:rPr lang="el-GR" sz="3200" i="1" dirty="0" smtClean="0"/>
              <a:t> </a:t>
            </a:r>
            <a:r>
              <a:rPr lang="el-GR" sz="3200" i="1" dirty="0" err="1"/>
              <a:t>facebook</a:t>
            </a:r>
            <a:r>
              <a:rPr lang="el-GR" sz="3200" i="1" dirty="0"/>
              <a:t> , </a:t>
            </a:r>
            <a:r>
              <a:rPr lang="el-GR" sz="3200" i="1" dirty="0" err="1"/>
              <a:t>twitter</a:t>
            </a:r>
            <a:r>
              <a:rPr lang="el-GR" sz="3200" i="1" dirty="0"/>
              <a:t> ή οτιδήποτε άλλο; </a:t>
            </a:r>
            <a:endParaRPr lang="el-GR" sz="3200" dirty="0"/>
          </a:p>
          <a:p>
            <a:endParaRPr lang="el-GR" dirty="0"/>
          </a:p>
        </p:txBody>
      </p:sp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30344542"/>
              </p:ext>
            </p:extLst>
          </p:nvPr>
        </p:nvGraphicFramePr>
        <p:xfrm>
          <a:off x="827584" y="2057400"/>
          <a:ext cx="7776864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65919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u="sng" dirty="0" smtClean="0">
                <a:solidFill>
                  <a:srgbClr val="FFFF00"/>
                </a:solidFill>
              </a:rPr>
              <a:t>Έρευνα</a:t>
            </a:r>
          </a:p>
          <a:p>
            <a:pPr algn="ctr"/>
            <a:endParaRPr lang="el-GR" sz="4000" dirty="0" smtClean="0">
              <a:solidFill>
                <a:srgbClr val="FFFF00"/>
              </a:solidFill>
            </a:endParaRPr>
          </a:p>
          <a:p>
            <a:pPr algn="ctr"/>
            <a:r>
              <a:rPr lang="el-GR" sz="2800" b="1" dirty="0"/>
              <a:t>Έχετε δώσει προσωπικές σας πληροφορίες στο διαδίκτυο χωρίς γνωρίζετε τον </a:t>
            </a:r>
            <a:r>
              <a:rPr lang="el-GR" sz="2800" b="1" dirty="0" smtClean="0"/>
              <a:t>παραλήπτη;</a:t>
            </a:r>
            <a:endParaRPr lang="el-GR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93432587"/>
              </p:ext>
            </p:extLst>
          </p:nvPr>
        </p:nvGraphicFramePr>
        <p:xfrm>
          <a:off x="1907704" y="2780928"/>
          <a:ext cx="5598368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593949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</a:rPr>
              <a:t>Κάνετε φίλους στο διαδίκτυο χωρίς να τους γνωρίζετε στην </a:t>
            </a:r>
            <a:r>
              <a:rPr lang="el-GR" sz="3200" b="1" dirty="0" smtClean="0">
                <a:solidFill>
                  <a:srgbClr val="FFFF00"/>
                </a:solidFill>
              </a:rPr>
              <a:t>πραγματικότητα;</a:t>
            </a:r>
            <a:endParaRPr lang="el-GR" sz="3200" dirty="0">
              <a:solidFill>
                <a:srgbClr val="FFFF00"/>
              </a:solidFill>
            </a:endParaRPr>
          </a:p>
        </p:txBody>
      </p:sp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42329951"/>
              </p:ext>
            </p:extLst>
          </p:nvPr>
        </p:nvGraphicFramePr>
        <p:xfrm>
          <a:off x="827584" y="2057400"/>
          <a:ext cx="7416824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23988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Σας </a:t>
            </a:r>
            <a:r>
              <a:rPr lang="el-GR" sz="3600" b="1" dirty="0" smtClean="0">
                <a:solidFill>
                  <a:srgbClr val="FFFF00"/>
                </a:solidFill>
              </a:rPr>
              <a:t>έχουν εκφοβίσει ποτέ </a:t>
            </a:r>
          </a:p>
          <a:p>
            <a:pPr algn="ctr"/>
            <a:r>
              <a:rPr lang="el-GR" sz="3600" b="1" dirty="0" smtClean="0">
                <a:solidFill>
                  <a:srgbClr val="FFFF00"/>
                </a:solidFill>
              </a:rPr>
              <a:t>στο διαδίκτυο;</a:t>
            </a:r>
            <a:endParaRPr lang="el-GR" sz="3600" dirty="0">
              <a:solidFill>
                <a:srgbClr val="FFFF00"/>
              </a:solidFill>
            </a:endParaRPr>
          </a:p>
        </p:txBody>
      </p:sp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03178232"/>
              </p:ext>
            </p:extLst>
          </p:nvPr>
        </p:nvGraphicFramePr>
        <p:xfrm>
          <a:off x="1000100" y="2057400"/>
          <a:ext cx="7028284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150278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effectLst/>
                <a:latin typeface="Arial"/>
                <a:ea typeface="Times New Roman"/>
              </a:rPr>
              <a:t>Ξέρετε κανέναν φίλο/η σας που τον/την έχουν εκφοβίσει;</a:t>
            </a:r>
            <a:endParaRPr lang="el-GR" sz="3600" dirty="0">
              <a:solidFill>
                <a:srgbClr val="FFFF00"/>
              </a:solidFill>
            </a:endParaRPr>
          </a:p>
        </p:txBody>
      </p:sp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6517933"/>
              </p:ext>
            </p:extLst>
          </p:nvPr>
        </p:nvGraphicFramePr>
        <p:xfrm>
          <a:off x="827584" y="2057400"/>
          <a:ext cx="7488832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705874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rgbClr val="FFFF00"/>
                </a:solidFill>
              </a:rPr>
              <a:t>Η 3</a:t>
            </a:r>
            <a:r>
              <a:rPr lang="el-GR" sz="4400" baseline="30000" dirty="0" smtClean="0">
                <a:solidFill>
                  <a:srgbClr val="FFFF00"/>
                </a:solidFill>
              </a:rPr>
              <a:t>η</a:t>
            </a:r>
            <a:r>
              <a:rPr lang="el-GR" sz="4400" dirty="0" smtClean="0">
                <a:solidFill>
                  <a:srgbClr val="FFFF00"/>
                </a:solidFill>
              </a:rPr>
              <a:t> ομάδα αποτελείται από τους </a:t>
            </a:r>
          </a:p>
          <a:p>
            <a:pPr algn="ctr"/>
            <a:endParaRPr lang="el-GR" dirty="0"/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</a:t>
            </a:r>
            <a:r>
              <a:rPr lang="el-GR" sz="4400" dirty="0" err="1" smtClean="0"/>
              <a:t>Μάντζα</a:t>
            </a:r>
            <a:r>
              <a:rPr lang="el-GR" sz="4400" dirty="0" smtClean="0"/>
              <a:t> Σταυρούλα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</a:t>
            </a:r>
            <a:r>
              <a:rPr lang="el-GR" sz="4400" dirty="0" err="1" smtClean="0"/>
              <a:t>Νάσιος</a:t>
            </a:r>
            <a:r>
              <a:rPr lang="el-GR" sz="4400" dirty="0" smtClean="0"/>
              <a:t> Θοδωρής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Παυλίδου Κωνσταντίνα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Τσάτσα Ελευθερία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4400" dirty="0" smtClean="0"/>
              <a:t> </a:t>
            </a:r>
            <a:r>
              <a:rPr lang="el-GR" sz="4400" dirty="0" err="1" smtClean="0"/>
              <a:t>Φράτη</a:t>
            </a:r>
            <a:r>
              <a:rPr lang="el-GR" sz="4400" dirty="0" smtClean="0"/>
              <a:t> Αλεξάνδρα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3379230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FF00"/>
                </a:solidFill>
              </a:rPr>
              <a:t>Στα πλαίσια της βιωματικής δράσης :</a:t>
            </a:r>
          </a:p>
          <a:p>
            <a:endParaRPr lang="el-GR" sz="1100" dirty="0" smtClean="0">
              <a:solidFill>
                <a:srgbClr val="FFFF0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l-GR" sz="2400" dirty="0" smtClean="0"/>
              <a:t>Δημιουργήθηκε σελίδα ειδικά για τις ανάγκες της βιωματικής δράσης στον </a:t>
            </a:r>
            <a:r>
              <a:rPr lang="el-GR" sz="2400" dirty="0" err="1" smtClean="0"/>
              <a:t>ιστότοπο</a:t>
            </a:r>
            <a:r>
              <a:rPr lang="el-GR" sz="2400" dirty="0" smtClean="0"/>
              <a:t> του σχολείου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47</a:t>
            </a:fld>
            <a:endParaRPr lang="el-GR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1"/>
            <a:ext cx="8072494" cy="45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353978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40466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sz="4000" dirty="0" smtClean="0">
                <a:solidFill>
                  <a:srgbClr val="FFFF00"/>
                </a:solidFill>
              </a:rPr>
              <a:t>Δημιουργήθηκε ηλεκτρονικό ερωτηματολόγιο το οποίο  συμπληρώθηκε  (</a:t>
            </a:r>
            <a:r>
              <a:rPr lang="en-US" sz="4000" dirty="0" smtClean="0">
                <a:solidFill>
                  <a:srgbClr val="FFFF00"/>
                </a:solidFill>
              </a:rPr>
              <a:t>online)</a:t>
            </a:r>
            <a:endParaRPr lang="el-GR" sz="4000" dirty="0" smtClean="0">
              <a:solidFill>
                <a:srgbClr val="FFFF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48</a:t>
            </a:fld>
            <a:endParaRPr lang="el-GR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80010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713587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18864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rgbClr val="FFFF00"/>
                </a:solidFill>
              </a:rPr>
              <a:t>Πραγματοποιήθηκε  διαδικτυακό σεμινάριο - </a:t>
            </a:r>
            <a:r>
              <a:rPr lang="el-GR" sz="2800" dirty="0" err="1" smtClean="0">
                <a:solidFill>
                  <a:srgbClr val="FFFF00"/>
                </a:solidFill>
              </a:rPr>
              <a:t>webinar</a:t>
            </a:r>
            <a:r>
              <a:rPr lang="el-GR" sz="2800" dirty="0" smtClean="0">
                <a:solidFill>
                  <a:srgbClr val="FFFF00"/>
                </a:solidFill>
              </a:rPr>
              <a:t> από το ΕΛΛΗΝΙΚΟ ΚΕΝΤΡΟ </a:t>
            </a:r>
            <a:r>
              <a:rPr lang="en-US" sz="2800" dirty="0" smtClean="0">
                <a:solidFill>
                  <a:srgbClr val="FFFF00"/>
                </a:solidFill>
              </a:rPr>
              <a:t>A</a:t>
            </a:r>
            <a:r>
              <a:rPr lang="el-GR" sz="2800" dirty="0" smtClean="0">
                <a:solidFill>
                  <a:srgbClr val="FFFF00"/>
                </a:solidFill>
              </a:rPr>
              <a:t>ΣΦΑΛΟΥΣ ΔΙΑΔΙΚΤΥΟΥ </a:t>
            </a:r>
          </a:p>
          <a:p>
            <a:pPr algn="ctr"/>
            <a:r>
              <a:rPr lang="el-GR" sz="2800" dirty="0" smtClean="0">
                <a:solidFill>
                  <a:srgbClr val="FFFF00"/>
                </a:solidFill>
              </a:rPr>
              <a:t> με θέμα </a:t>
            </a:r>
            <a:r>
              <a:rPr lang="el-GR" sz="2800" i="1" dirty="0" smtClean="0">
                <a:solidFill>
                  <a:srgbClr val="FFFF00"/>
                </a:solidFill>
              </a:rPr>
              <a:t>«Σύνδεση με Σύνεση</a:t>
            </a:r>
            <a:r>
              <a:rPr lang="el-GR" sz="2800" b="1" i="1" dirty="0" smtClean="0">
                <a:solidFill>
                  <a:srgbClr val="FFFF00"/>
                </a:solidFill>
              </a:rPr>
              <a:t>».</a:t>
            </a:r>
            <a:endParaRPr lang="el-GR" sz="2800" dirty="0" smtClean="0"/>
          </a:p>
          <a:p>
            <a:r>
              <a:rPr lang="el-GR" sz="2400" dirty="0" smtClean="0"/>
              <a:t> </a:t>
            </a:r>
            <a:endParaRPr lang="el-GR" sz="2400" dirty="0" smtClean="0">
              <a:solidFill>
                <a:srgbClr val="FFFF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49</a:t>
            </a:fld>
            <a:endParaRPr lang="el-GR"/>
          </a:p>
        </p:txBody>
      </p:sp>
      <p:pic>
        <p:nvPicPr>
          <p:cNvPr id="7" name="6 - Εικόνα" descr="20160126_124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512765" cy="3929090"/>
          </a:xfrm>
          <a:prstGeom prst="rect">
            <a:avLst/>
          </a:prstGeom>
        </p:spPr>
      </p:pic>
      <p:pic>
        <p:nvPicPr>
          <p:cNvPr id="8" name="7 - Εικόνα" descr="20160126_124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818986"/>
            <a:ext cx="4357686" cy="3824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68216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l-GR" sz="4000" b="1" dirty="0">
                <a:solidFill>
                  <a:srgbClr val="FFFF00"/>
                </a:solidFill>
              </a:rPr>
              <a:t>Παραδείγματα </a:t>
            </a:r>
            <a:r>
              <a:rPr lang="el-GR" sz="4000" b="1" dirty="0" smtClean="0">
                <a:solidFill>
                  <a:srgbClr val="FFFF00"/>
                </a:solidFill>
              </a:rPr>
              <a:t>παραπληροφόρησης</a:t>
            </a:r>
            <a:endParaRPr lang="el-GR" sz="4400" b="1" dirty="0">
              <a:solidFill>
                <a:srgbClr val="FFFF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143116"/>
            <a:ext cx="8358213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Η </a:t>
            </a:r>
            <a:r>
              <a:rPr kumimoji="0" 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ΙΚΕΑ </a:t>
            </a:r>
            <a:r>
              <a:rPr kumimoji="0" 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προειδοποιεί τους καταναλωτές της ότι στο διαδίκτυο διεξάγεται «</a:t>
            </a:r>
            <a:r>
              <a:rPr kumimoji="0" lang="el-G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spam</a:t>
            </a:r>
            <a:r>
              <a:rPr kumimoji="0" 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 διαγωνισμός κατά τον οποίο ζητείται να εισαγάγουν το κινητό τους τηλέφωνο, προκειμένου να κερδίσουν </a:t>
            </a:r>
            <a:r>
              <a:rPr kumimoji="0" lang="el-GR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δωροεπιταγή</a:t>
            </a:r>
            <a:r>
              <a:rPr kumimoji="0" 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αξίας 600€.</a:t>
            </a:r>
            <a:br>
              <a:rPr kumimoji="0" 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www.nooz.gr/image.ashx?fid=721123&amp;v=0&amp;q=80&amp;w=300&amp;h=2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929198"/>
            <a:ext cx="2190732" cy="1643050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285720" y="1357298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 ΙΚΕΑ ενημερώνει</a:t>
            </a:r>
            <a:r>
              <a:rPr lang="el-GR" sz="3200" b="1" dirty="0" smtClean="0">
                <a:latin typeface="Arial" pitchFamily="34" charset="0"/>
                <a:cs typeface="Arial" pitchFamily="34" charset="0"/>
                <a:hlinkClick r:id="rId2"/>
              </a:rPr>
              <a:t> για ψεύτικο διαγωνισμό</a:t>
            </a: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591017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9512" y="116632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l-GR" sz="2800" dirty="0" smtClean="0">
                <a:solidFill>
                  <a:srgbClr val="FFFF00"/>
                </a:solidFill>
              </a:rPr>
              <a:t>Πραγματοποιήθηκε ενημέρωση για την ασφάλεια στο διαδίκτυο από αξιωματικούς της Αστυνομικής Διεύθυνσης Θεσπρωτίας.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50</a:t>
            </a:fld>
            <a:endParaRPr lang="el-GR"/>
          </a:p>
        </p:txBody>
      </p:sp>
      <p:pic>
        <p:nvPicPr>
          <p:cNvPr id="7" name="6 - Εικόνα" descr="20160203_111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74" y="1643050"/>
            <a:ext cx="7191426" cy="4500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64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9512" y="116632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l-GR" sz="2800" dirty="0" smtClean="0">
                <a:solidFill>
                  <a:srgbClr val="FFFF00"/>
                </a:solidFill>
              </a:rPr>
              <a:t>Πραγματοποιήθηκε εκπαιδευτική επίσκεψη στο Κέντρο Διαχείρισης Δικτύων </a:t>
            </a:r>
          </a:p>
          <a:p>
            <a:pPr marL="285750" indent="-285750" algn="ctr"/>
            <a:r>
              <a:rPr lang="el-GR" sz="2800" dirty="0" smtClean="0">
                <a:solidFill>
                  <a:srgbClr val="FFFF00"/>
                </a:solidFill>
              </a:rPr>
              <a:t>    του Πανεπιστήμιο Ιωαννίνων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51</a:t>
            </a:fld>
            <a:endParaRPr lang="el-GR"/>
          </a:p>
        </p:txBody>
      </p:sp>
      <p:pic>
        <p:nvPicPr>
          <p:cNvPr id="8" name="7 - Εικόνα" descr="20160322_100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381499" cy="3929090"/>
          </a:xfrm>
          <a:prstGeom prst="rect">
            <a:avLst/>
          </a:prstGeom>
        </p:spPr>
      </p:pic>
      <p:pic>
        <p:nvPicPr>
          <p:cNvPr id="9" name="8 - Εικόνα" descr="20160322_101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4167184" cy="3929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64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214290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sz="3600" dirty="0" smtClean="0"/>
              <a:t>Κατά την προετοιμασία της εργασίας χρησιμοποιήθηκαν </a:t>
            </a:r>
            <a:r>
              <a:rPr lang="el-GR" sz="3600" dirty="0" smtClean="0">
                <a:solidFill>
                  <a:srgbClr val="FFFF00"/>
                </a:solidFill>
              </a:rPr>
              <a:t>επεξεργαστές κειμένου ταυτόχρονης χρήσης (</a:t>
            </a:r>
            <a:r>
              <a:rPr lang="en-US" sz="3600" dirty="0" err="1" smtClean="0">
                <a:solidFill>
                  <a:srgbClr val="FFFF00"/>
                </a:solidFill>
              </a:rPr>
              <a:t>google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docs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  <a:endParaRPr lang="el-GR" sz="3600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sz="3600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sz="3600" dirty="0" smtClean="0"/>
          </a:p>
          <a:p>
            <a:pPr marL="285750" indent="-285750">
              <a:buFont typeface="Wingdings" pitchFamily="2" charset="2"/>
              <a:buChar char="v"/>
            </a:pPr>
            <a:endParaRPr lang="el-GR" sz="36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l-GR" sz="3600" dirty="0" smtClean="0"/>
              <a:t>Η εργασία εκδόθηκε σε </a:t>
            </a:r>
            <a:r>
              <a:rPr lang="el-GR" sz="3600" dirty="0" smtClean="0">
                <a:solidFill>
                  <a:srgbClr val="FFFF00"/>
                </a:solidFill>
              </a:rPr>
              <a:t>έντυπη μορφή </a:t>
            </a:r>
            <a:r>
              <a:rPr lang="el-GR" sz="3600" dirty="0" smtClean="0"/>
              <a:t>και σε </a:t>
            </a:r>
            <a:r>
              <a:rPr lang="el-GR" sz="3600" dirty="0" smtClean="0">
                <a:solidFill>
                  <a:srgbClr val="FFFF00"/>
                </a:solidFill>
              </a:rPr>
              <a:t>εμπλουτισμένη ηλεκτρονική μορφή </a:t>
            </a:r>
            <a:r>
              <a:rPr lang="el-GR" sz="3600" dirty="0" smtClean="0"/>
              <a:t>αναρτήθηκε στην ιστοσελίδα του σχολείου</a:t>
            </a:r>
            <a:endParaRPr lang="el-GR" sz="3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52</a:t>
            </a:fld>
            <a:endParaRPr lang="el-GR"/>
          </a:p>
        </p:txBody>
      </p:sp>
      <p:pic>
        <p:nvPicPr>
          <p:cNvPr id="6" name="5 - Εικόνα" descr="κατάλογ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000240"/>
            <a:ext cx="2791156" cy="1857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89923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u="sng" dirty="0" smtClean="0">
                <a:solidFill>
                  <a:srgbClr val="FFFF00"/>
                </a:solidFill>
              </a:rPr>
              <a:t>Συμπεράσματα 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77852" y="1340768"/>
            <a:ext cx="7848872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l-GR" sz="3200" dirty="0"/>
              <a:t>Ο υπολογιστής δεν είναι ο πραγματικός «φίλος» μας, είναι απλά μια συσκευή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endParaRPr lang="el-GR" sz="3200" dirty="0"/>
          </a:p>
          <a:p>
            <a:pPr marL="457200" lvl="0" indent="-45720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l-GR" sz="3200" dirty="0"/>
              <a:t>Η χρήση του δεν θα πρέπει να γίνεται αλόγιστα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endParaRPr lang="el-GR" sz="3200" dirty="0"/>
          </a:p>
          <a:p>
            <a:pPr marL="457200" lvl="0" indent="-45720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l-GR" sz="3200" dirty="0"/>
              <a:t>Το διαδίκτυο αποτελεί έναν ιδεατό (</a:t>
            </a:r>
            <a:r>
              <a:rPr lang="en-US" sz="3200" dirty="0"/>
              <a:t>virtual) </a:t>
            </a:r>
            <a:r>
              <a:rPr lang="el-GR" sz="3200" dirty="0"/>
              <a:t>κόσμο της πραγματικότητας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endParaRPr lang="el-GR" sz="3200" dirty="0"/>
          </a:p>
          <a:p>
            <a:pPr marL="457200" lvl="0" indent="-45720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l-GR" sz="3200" dirty="0"/>
              <a:t>Θα αφήνατε τον εαυτό σας ανεξέλεγκτο στον πραγματικό κόσμο;</a:t>
            </a:r>
          </a:p>
          <a:p>
            <a:endParaRPr lang="el-GR" sz="28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958485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solidFill>
                  <a:srgbClr val="FFFF00"/>
                </a:solidFill>
              </a:rPr>
              <a:t>Ευχαριστούμε  πολύ για τον χρόνο σας!!!! </a:t>
            </a:r>
          </a:p>
        </p:txBody>
      </p:sp>
      <p:pic>
        <p:nvPicPr>
          <p:cNvPr id="3" name="Εικόνα 2" descr="Εικόνα χωρίς λεζάντα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47" y="2492896"/>
            <a:ext cx="424847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275293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</a:rPr>
              <a:t>Τραυματίστηκε σοβαρά 14χρονος λόγω επικίνδυνης διαδικτυακής μόδας! 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pic>
        <p:nvPicPr>
          <p:cNvPr id="39938" name="Picture 2" descr="http://www.pronews.gr/portal/sites/default/files/styles/830x420/public/GALLERY/590_f0ad2ffd8a9f7530e739fdcf37301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7"/>
            <a:ext cx="6500858" cy="250033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57158" y="3643314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Μια παρέα παιδιών στις ΗΠΑ, διάβασε στο διαδίκτυο για έναν </a:t>
            </a:r>
            <a:r>
              <a:rPr lang="el-GR" sz="2400" b="1" dirty="0" smtClean="0">
                <a:solidFill>
                  <a:srgbClr val="FFFF00"/>
                </a:solidFill>
              </a:rPr>
              <a:t>υποτιθέμενο διαγωνισμό,  </a:t>
            </a:r>
            <a:r>
              <a:rPr lang="el-GR" sz="2400" dirty="0" smtClean="0"/>
              <a:t>να δένονται με μονωτική ταινία και στη συνέχεια να προσπαθούν με κάθε τρόπο να δραπετεύσουν. </a:t>
            </a:r>
          </a:p>
          <a:p>
            <a:pPr algn="just"/>
            <a:r>
              <a:rPr lang="el-GR" sz="2400" dirty="0" smtClean="0"/>
              <a:t>Δυστυχώς, ο νεαρός που δοκίμασε, έχασε την ισορροπία του και έπεσε με δύναμη πάνω σε ένα παράθυρο, τραυμάτισε σοβαρά το μάτι, τα ζυγωματικά του, είχε </a:t>
            </a:r>
            <a:r>
              <a:rPr lang="el-GR" sz="2400" b="1" dirty="0" smtClean="0">
                <a:solidFill>
                  <a:srgbClr val="FFFF00"/>
                </a:solidFill>
              </a:rPr>
              <a:t>αιμορραγία και στον εγκέφαλο </a:t>
            </a:r>
            <a:r>
              <a:rPr lang="el-GR" sz="2400" dirty="0" smtClean="0"/>
              <a:t>και χρειάστηκε </a:t>
            </a:r>
            <a:r>
              <a:rPr lang="el-GR" sz="2400" b="1" dirty="0" smtClean="0">
                <a:solidFill>
                  <a:srgbClr val="FFFF00"/>
                </a:solidFill>
              </a:rPr>
              <a:t>48 ράμματα στο κεφάλι.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546500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663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err="1" smtClean="0">
                <a:solidFill>
                  <a:srgbClr val="FFFF00"/>
                </a:solidFill>
              </a:rPr>
              <a:t>Εβγαλε</a:t>
            </a:r>
            <a:r>
              <a:rPr lang="el-GR" sz="4000" b="1" dirty="0" smtClean="0">
                <a:solidFill>
                  <a:srgbClr val="FFFF00"/>
                </a:solidFill>
              </a:rPr>
              <a:t> η </a:t>
            </a:r>
            <a:r>
              <a:rPr lang="el-GR" sz="4000" b="1" dirty="0" err="1" smtClean="0">
                <a:solidFill>
                  <a:srgbClr val="FFFF00"/>
                </a:solidFill>
              </a:rPr>
              <a:t>Μέρκελ</a:t>
            </a:r>
            <a:r>
              <a:rPr lang="el-GR" sz="4000" b="1" dirty="0" smtClean="0">
                <a:solidFill>
                  <a:srgbClr val="FFFF00"/>
                </a:solidFill>
              </a:rPr>
              <a:t> </a:t>
            </a:r>
            <a:r>
              <a:rPr lang="el-GR" sz="4000" b="1" dirty="0" err="1" smtClean="0">
                <a:solidFill>
                  <a:srgbClr val="FFFF00"/>
                </a:solidFill>
              </a:rPr>
              <a:t>selfie</a:t>
            </a:r>
            <a:r>
              <a:rPr lang="el-GR" sz="4000" b="1" dirty="0" smtClean="0">
                <a:solidFill>
                  <a:srgbClr val="FFFF00"/>
                </a:solidFill>
              </a:rPr>
              <a:t> με τον καμικάζι των Βρυξελλών;</a:t>
            </a:r>
          </a:p>
          <a:p>
            <a:pPr algn="ctr"/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pic>
        <p:nvPicPr>
          <p:cNvPr id="38914" name="Picture 2" descr="Χωρίς τίτλ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072362" cy="4355807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907905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23528" y="4046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</a:rPr>
              <a:t>Αυγό δεινοσαύρου 200 εκατ. ετών εκκολάφθηκε σε μουσείο του Βερολίνου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71472" y="407194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 smtClean="0"/>
              <a:t>Η γνωστή σατιρική ιστοσελίδα </a:t>
            </a:r>
            <a:r>
              <a:rPr lang="el-GR" sz="3200" dirty="0" err="1" smtClean="0"/>
              <a:t>world</a:t>
            </a:r>
            <a:r>
              <a:rPr lang="el-GR" sz="3200" dirty="0" smtClean="0"/>
              <a:t> </a:t>
            </a:r>
            <a:r>
              <a:rPr lang="el-GR" sz="3200" dirty="0" err="1" smtClean="0"/>
              <a:t>news</a:t>
            </a:r>
            <a:r>
              <a:rPr lang="el-GR" sz="3200" dirty="0" smtClean="0"/>
              <a:t> </a:t>
            </a:r>
            <a:r>
              <a:rPr lang="el-GR" sz="3200" dirty="0" err="1" smtClean="0"/>
              <a:t>daily</a:t>
            </a:r>
            <a:r>
              <a:rPr lang="el-GR" sz="3200" dirty="0" smtClean="0"/>
              <a:t> </a:t>
            </a:r>
            <a:r>
              <a:rPr lang="el-GR" sz="3200" dirty="0" err="1" smtClean="0"/>
              <a:t>report</a:t>
            </a:r>
            <a:r>
              <a:rPr lang="el-GR" sz="3200" dirty="0" smtClean="0"/>
              <a:t> πριν δύο χρόνια, είχε δημοσιεύσει την </a:t>
            </a:r>
            <a:r>
              <a:rPr lang="el-GR" sz="3200" dirty="0" smtClean="0">
                <a:solidFill>
                  <a:srgbClr val="FFFF00"/>
                </a:solidFill>
              </a:rPr>
              <a:t>«</a:t>
            </a:r>
            <a:r>
              <a:rPr lang="el-GR" sz="3200" dirty="0" err="1" smtClean="0">
                <a:solidFill>
                  <a:srgbClr val="FFFF00"/>
                </a:solidFill>
              </a:rPr>
              <a:t>αποκλειστικη</a:t>
            </a:r>
            <a:r>
              <a:rPr lang="el-GR" sz="3200" dirty="0" smtClean="0">
                <a:solidFill>
                  <a:srgbClr val="FFFF00"/>
                </a:solidFill>
              </a:rPr>
              <a:t> είδηση»  </a:t>
            </a:r>
            <a:r>
              <a:rPr lang="el-GR" sz="3200" dirty="0" smtClean="0"/>
              <a:t>και από τότε πολλοί την αναδημοσιεύουν </a:t>
            </a:r>
            <a:r>
              <a:rPr lang="el-GR" sz="3200" dirty="0" smtClean="0">
                <a:solidFill>
                  <a:srgbClr val="FFFF00"/>
                </a:solidFill>
              </a:rPr>
              <a:t>σαν να είναι πραγματικό γεγονός!!!</a:t>
            </a:r>
            <a:endParaRPr lang="el-GR" sz="3200" dirty="0">
              <a:solidFill>
                <a:srgbClr val="FFFF00"/>
              </a:solidFill>
            </a:endParaRPr>
          </a:p>
        </p:txBody>
      </p:sp>
      <p:pic>
        <p:nvPicPr>
          <p:cNvPr id="37890" name="Picture 2" descr="aygo-deinosayroy-200-ekat-eton-ekkolafthike-se-moyseio-toy-berolin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643602" cy="2257441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6184146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l-GR" sz="3600" b="1" dirty="0" smtClean="0">
                <a:solidFill>
                  <a:srgbClr val="FFFF00"/>
                </a:solidFill>
              </a:rPr>
              <a:t>              Αντιμετώπιση</a:t>
            </a:r>
          </a:p>
          <a:p>
            <a:pPr lvl="2" algn="just"/>
            <a:r>
              <a:rPr lang="el-GR" sz="3600" b="1" dirty="0">
                <a:solidFill>
                  <a:srgbClr val="FFFF00"/>
                </a:solidFill>
              </a:rPr>
              <a:t> </a:t>
            </a:r>
            <a:r>
              <a:rPr lang="el-GR" sz="3600" b="1" dirty="0" smtClean="0">
                <a:solidFill>
                  <a:srgbClr val="FFFF00"/>
                </a:solidFill>
              </a:rPr>
              <a:t>  </a:t>
            </a:r>
            <a:r>
              <a:rPr lang="el-GR" sz="3600" b="1" dirty="0">
                <a:solidFill>
                  <a:srgbClr val="FFFF00"/>
                </a:solidFill>
              </a:rPr>
              <a:t>της παραπληροφόρησης 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/>
              <a:t>Αξιολογούμε </a:t>
            </a:r>
            <a:r>
              <a:rPr lang="el-GR" sz="3600" dirty="0" smtClean="0"/>
              <a:t>την </a:t>
            </a:r>
            <a:r>
              <a:rPr lang="el-GR" sz="3600" dirty="0"/>
              <a:t>προέλευση της </a:t>
            </a:r>
            <a:r>
              <a:rPr lang="el-GR" sz="3600" dirty="0" smtClean="0"/>
              <a:t>σελίδας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Χρησιμοποιούμε </a:t>
            </a:r>
            <a:r>
              <a:rPr lang="el-GR" sz="3600" dirty="0"/>
              <a:t>πολλαπλές πηγές </a:t>
            </a:r>
            <a:r>
              <a:rPr lang="el-GR" sz="3600" dirty="0" smtClean="0"/>
              <a:t>πληροφοριών</a:t>
            </a:r>
          </a:p>
          <a:p>
            <a:pPr marL="285750" lvl="0" indent="-285750" fontAlgn="base">
              <a:buFont typeface="Wingdings" pitchFamily="2" charset="2"/>
              <a:buChar char="v"/>
            </a:pPr>
            <a:r>
              <a:rPr lang="el-GR" sz="3600" dirty="0" smtClean="0"/>
              <a:t>Επισκεπτόμαστε </a:t>
            </a:r>
            <a:r>
              <a:rPr lang="el-GR" sz="3600" dirty="0"/>
              <a:t>βιβλιοθήκες, όχι απλώς το Διαδίκτυο, και χρησιμοποιούμε ποικιλία πηγών, όπως εφημερίδες, περιοδικά και </a:t>
            </a:r>
            <a:r>
              <a:rPr lang="el-GR" sz="3600" dirty="0" smtClean="0"/>
              <a:t>βιβλία.</a:t>
            </a:r>
          </a:p>
          <a:p>
            <a:endParaRPr lang="el-GR" sz="3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Νέα Σελεύκεια 2016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33EC-5DFC-4ED9-A29E-2A56A5E345E4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937829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785</TotalTime>
  <Words>1387</Words>
  <Application>Microsoft Office PowerPoint</Application>
  <PresentationFormat>Προβολή στην οθόνη (4:3)</PresentationFormat>
  <Paragraphs>324</Paragraphs>
  <Slides>54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Ροή</vt:lpstr>
      <vt:lpstr>Βιωματική δράση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Sakis</dc:creator>
  <cp:lastModifiedBy>Sakis</cp:lastModifiedBy>
  <cp:revision>82</cp:revision>
  <dcterms:created xsi:type="dcterms:W3CDTF">2014-05-11T13:31:01Z</dcterms:created>
  <dcterms:modified xsi:type="dcterms:W3CDTF">2016-04-17T16:03:13Z</dcterms:modified>
</cp:coreProperties>
</file>